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comment3.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32" r:id="rId2"/>
    <p:sldId id="309" r:id="rId3"/>
    <p:sldId id="352" r:id="rId4"/>
    <p:sldId id="367" r:id="rId5"/>
    <p:sldId id="359" r:id="rId6"/>
    <p:sldId id="338" r:id="rId7"/>
    <p:sldId id="355" r:id="rId8"/>
    <p:sldId id="349" r:id="rId9"/>
    <p:sldId id="350" r:id="rId10"/>
    <p:sldId id="337" r:id="rId11"/>
    <p:sldId id="365" r:id="rId12"/>
    <p:sldId id="360" r:id="rId13"/>
    <p:sldId id="344" r:id="rId14"/>
    <p:sldId id="366" r:id="rId15"/>
    <p:sldId id="334" r:id="rId16"/>
    <p:sldId id="356" r:id="rId17"/>
    <p:sldId id="357" r:id="rId18"/>
    <p:sldId id="361" r:id="rId19"/>
    <p:sldId id="353" r:id="rId20"/>
    <p:sldId id="364" r:id="rId21"/>
    <p:sldId id="279" r:id="rId22"/>
    <p:sldId id="358" r:id="rId23"/>
    <p:sldId id="328" r:id="rId24"/>
    <p:sldId id="336" r:id="rId25"/>
    <p:sldId id="362" r:id="rId26"/>
    <p:sldId id="363" r:id="rId27"/>
    <p:sldId id="316" r:id="rId28"/>
    <p:sldId id="333" r:id="rId29"/>
    <p:sldId id="331" r:id="rId30"/>
    <p:sldId id="312" r:id="rId31"/>
    <p:sldId id="321"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 id="3" name="张鲁华-风电技术部" initials="张鲁华-风电技术部" lastIdx="9" clrIdx="2">
    <p:extLst>
      <p:ext uri="{19B8F6BF-5375-455C-9EA6-DF929625EA0E}">
        <p15:presenceInfo xmlns:p15="http://schemas.microsoft.com/office/powerpoint/2012/main" userId="S-1-5-21-3457073295-126755266-1417522348-9967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757171"/>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7" autoAdjust="0"/>
    <p:restoredTop sz="90153" autoAdjust="0"/>
  </p:normalViewPr>
  <p:slideViewPr>
    <p:cSldViewPr snapToGrid="0" snapToObjects="1">
      <p:cViewPr>
        <p:scale>
          <a:sx n="75" d="100"/>
          <a:sy n="75" d="100"/>
        </p:scale>
        <p:origin x="24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1-04-21T09:40:43.183" idx="4">
    <p:pos x="6973" y="1079"/>
    <p:text>可以展开一点，自动生成报告，曲线生成，边界生成</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4-21T09:41:14.483" idx="5">
    <p:pos x="10" y="10"/>
    <p:text>如果当前已经做了一些工作，可以适当展示，下同。</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3" dt="2021-04-21T09:42:04.141" idx="6">
    <p:pos x="10" y="10"/>
    <p:text>提升设计效率，比方说原来的变流器、发电机选型，需要和供应商来回沟通，每部分大约2~4周确定方案，现在我们拿到载荷需求，1h就能计算出边界需求，然后直接向供应商提出明确需求。提升效率和质量。</p:text>
    <p:extLst>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latin typeface="微软雅黑" panose="020B0503020204020204" pitchFamily="34" charset="-122"/>
              <a:ea typeface="微软雅黑" panose="020B0503020204020204" pitchFamily="34" charset="-122"/>
            </a:rPr>
            <a:t>电气</a:t>
          </a:r>
          <a:r>
            <a:rPr lang="en-US" altLang="zh-CN" dirty="0" smtClean="0">
              <a:latin typeface="微软雅黑" panose="020B0503020204020204" pitchFamily="34" charset="-122"/>
              <a:ea typeface="微软雅黑" panose="020B0503020204020204" pitchFamily="34" charset="-122"/>
            </a:rPr>
            <a:t>COE</a:t>
          </a:r>
          <a:r>
            <a:rPr lang="zh-CN" altLang="en-US" dirty="0" smtClean="0">
              <a:latin typeface="微软雅黑" panose="020B0503020204020204" pitchFamily="34" charset="-122"/>
              <a:ea typeface="微软雅黑" panose="020B0503020204020204" pitchFamily="34" charset="-122"/>
            </a:rPr>
            <a:t>数字化转型</a:t>
          </a:r>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一期工作</a:t>
          </a:r>
          <a:endParaRPr lang="zh-CN" altLang="en-US" dirty="0">
            <a:latin typeface="微软雅黑" panose="020B0503020204020204" pitchFamily="34" charset="-122"/>
            <a:ea typeface="微软雅黑" panose="020B0503020204020204" pitchFamily="34" charset="-122"/>
          </a:endParaRPr>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a:solidFill>
          <a:schemeClr val="accent6">
            <a:lumMod val="50000"/>
          </a:schemeClr>
        </a:solidFill>
      </dgm:spPr>
      <dgm:t>
        <a:bodyPr/>
        <a:lstStyle/>
        <a:p>
          <a:r>
            <a:rPr lang="zh-CN" altLang="en-US" dirty="0">
              <a:latin typeface="微软雅黑" panose="020B0503020204020204" pitchFamily="34" charset="-122"/>
              <a:ea typeface="微软雅黑" panose="020B0503020204020204" pitchFamily="34" charset="-122"/>
            </a:rPr>
            <a:t>数字化设计辅助</a:t>
          </a:r>
        </a:p>
      </dgm:t>
    </dgm:pt>
    <dgm:pt modelId="{A1756877-1E12-44EF-A656-068C84FB348C}" type="parTrans" cxnId="{4ACB124E-459F-437B-8ED3-D0D0F09AA374}">
      <dgm:prSet/>
      <dgm:spPr/>
      <dgm:t>
        <a:bodyPr/>
        <a:lstStyle/>
        <a:p>
          <a:endParaRPr lang="zh-CN" altLang="en-US">
            <a:latin typeface="微软雅黑" panose="020B0503020204020204" pitchFamily="34" charset="-122"/>
            <a:ea typeface="微软雅黑" panose="020B0503020204020204" pitchFamily="34" charset="-122"/>
          </a:endParaRPr>
        </a:p>
      </dgm:t>
    </dgm:pt>
    <dgm:pt modelId="{05C2C076-6FD5-4593-A8D1-FCBA6BB8087A}" type="sibTrans" cxnId="{4ACB124E-459F-437B-8ED3-D0D0F09AA374}">
      <dgm:prSet/>
      <dgm:spPr/>
      <dgm:t>
        <a:bodyPr/>
        <a:lstStyle/>
        <a:p>
          <a:endParaRPr lang="zh-CN" altLang="en-US"/>
        </a:p>
      </dgm:t>
    </dgm:pt>
    <dgm:pt modelId="{27C86FCA-D6FB-4308-902A-9AD19E71F024}">
      <dgm:prSet phldrT="[文本]"/>
      <dgm:spPr>
        <a:solidFill>
          <a:schemeClr val="accent6">
            <a:lumMod val="50000"/>
          </a:schemeClr>
        </a:solidFill>
      </dgm:spPr>
      <dgm:t>
        <a:bodyPr/>
        <a:lstStyle/>
        <a:p>
          <a:r>
            <a:rPr kumimoji="0" lang="en-US" altLang="zh-CN"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1.</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子</a:t>
          </a:r>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部件数字化选型工具</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64B66454-C92C-4989-B074-8194CBA6C050}" type="parTrans" cxnId="{25CA19D4-DCCB-4190-85D3-179FC677DBB5}">
      <dgm:prSet/>
      <dgm:spPr/>
      <dgm:t>
        <a:bodyPr/>
        <a:lstStyle/>
        <a:p>
          <a:endParaRPr lang="zh-CN" altLang="en-US">
            <a:latin typeface="微软雅黑" panose="020B0503020204020204" pitchFamily="34" charset="-122"/>
            <a:ea typeface="微软雅黑" panose="020B0503020204020204" pitchFamily="34" charset="-122"/>
          </a:endParaRPr>
        </a:p>
      </dgm:t>
    </dgm:pt>
    <dgm:pt modelId="{6D727B16-20D4-4524-A9F4-AA4CE2B3B730}" type="sibTrans" cxnId="{25CA19D4-DCCB-4190-85D3-179FC677DBB5}">
      <dgm:prSet/>
      <dgm:spPr/>
      <dgm:t>
        <a:bodyPr/>
        <a:lstStyle/>
        <a:p>
          <a:endParaRPr lang="zh-CN" altLang="en-US"/>
        </a:p>
      </dgm:t>
    </dgm:pt>
    <dgm:pt modelId="{05D8E0E4-593C-4DE3-8F41-1939E4E7E51C}">
      <dgm:prSet phldrT="[文本]"/>
      <dgm:spPr>
        <a:solidFill>
          <a:schemeClr val="accent6">
            <a:lumMod val="50000"/>
          </a:schemeClr>
        </a:solidFill>
      </dgm:spPr>
      <dgm:t>
        <a:bodyPr/>
        <a:lstStyle/>
        <a:p>
          <a:r>
            <a:rPr kumimoji="0" lang="en-US" altLang="zh-CN"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2.</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latin typeface="微软雅黑" panose="020B0503020204020204" pitchFamily="34" charset="-122"/>
            <a:ea typeface="微软雅黑" panose="020B0503020204020204" pitchFamily="34" charset="-122"/>
          </a:endParaRPr>
        </a:p>
      </dgm:t>
    </dgm:pt>
    <dgm:pt modelId="{A3B96F1C-A02F-4F00-8094-6C701316FEA0}" type="parTrans" cxnId="{A5DCA3EC-D387-4331-8DF7-0993E6365E2B}">
      <dgm:prSet/>
      <dgm:spPr/>
      <dgm:t>
        <a:bodyPr/>
        <a:lstStyle/>
        <a:p>
          <a:endParaRPr lang="zh-CN" altLang="en-US">
            <a:latin typeface="微软雅黑" panose="020B0503020204020204" pitchFamily="34" charset="-122"/>
            <a:ea typeface="微软雅黑" panose="020B0503020204020204" pitchFamily="34" charset="-122"/>
          </a:endParaRPr>
        </a:p>
      </dgm:t>
    </dgm:pt>
    <dgm:pt modelId="{38829AC4-0E3E-46E2-A8CA-D8B844E9D701}" type="sibTrans" cxnId="{A5DCA3EC-D387-4331-8DF7-0993E6365E2B}">
      <dgm:prSet/>
      <dgm:spPr/>
      <dgm:t>
        <a:bodyPr/>
        <a:lstStyle/>
        <a:p>
          <a:endParaRPr lang="zh-CN" altLang="en-US"/>
        </a:p>
      </dgm:t>
    </dgm:pt>
    <dgm:pt modelId="{88673D4D-DADD-493C-A62D-F27D5E0FD9CD}">
      <dgm:prSet phldrT="[文本]"/>
      <dgm:spPr>
        <a:solidFill>
          <a:schemeClr val="accent4">
            <a:lumMod val="50000"/>
          </a:schemeClr>
        </a:solidFill>
      </dgm:spPr>
      <dgm:t>
        <a:bodyPr/>
        <a:lstStyle/>
        <a:p>
          <a:r>
            <a:rPr lang="zh-CN" altLang="en-US" dirty="0">
              <a:latin typeface="微软雅黑" panose="020B0503020204020204" pitchFamily="34" charset="-122"/>
              <a:ea typeface="微软雅黑" panose="020B0503020204020204" pitchFamily="34" charset="-122"/>
            </a:rPr>
            <a:t>数字化测试平台</a:t>
          </a:r>
        </a:p>
      </dgm:t>
    </dgm:pt>
    <dgm:pt modelId="{7A5D1432-A8EF-4DA0-A76C-15EDA6E93639}" type="parTrans" cxnId="{45795C3B-F1F4-404D-9C41-1355EB96FED8}">
      <dgm:prSet/>
      <dgm:spPr/>
      <dgm:t>
        <a:bodyPr/>
        <a:lstStyle/>
        <a:p>
          <a:endParaRPr lang="zh-CN" altLang="en-US">
            <a:latin typeface="微软雅黑" panose="020B0503020204020204" pitchFamily="34" charset="-122"/>
            <a:ea typeface="微软雅黑" panose="020B0503020204020204" pitchFamily="34" charset="-122"/>
          </a:endParaRPr>
        </a:p>
      </dgm:t>
    </dgm:pt>
    <dgm:pt modelId="{0929C1FC-DBF4-43F0-9948-594164BF031E}" type="sibTrans" cxnId="{45795C3B-F1F4-404D-9C41-1355EB96FED8}">
      <dgm:prSet/>
      <dgm:spPr/>
      <dgm:t>
        <a:bodyPr/>
        <a:lstStyle/>
        <a:p>
          <a:endParaRPr lang="zh-CN" altLang="en-US"/>
        </a:p>
      </dgm:t>
    </dgm:pt>
    <dgm:pt modelId="{4DE9938E-1677-426B-9AFB-DEC9168CA6D6}">
      <dgm:prSet phldrT="[文本]"/>
      <dgm:spPr>
        <a:solidFill>
          <a:schemeClr val="accent4">
            <a:lumMod val="50000"/>
          </a:schemeClr>
        </a:solidFill>
      </dgm:spPr>
      <dgm:t>
        <a:bodyPr/>
        <a:lstStyle/>
        <a:p>
          <a:r>
            <a:rPr lang="en-US" altLang="zh-CN" dirty="0" smtClean="0">
              <a:latin typeface="微软雅黑" panose="020B0503020204020204" pitchFamily="34" charset="-122"/>
              <a:ea typeface="微软雅黑" panose="020B0503020204020204" pitchFamily="34" charset="-122"/>
            </a:rPr>
            <a:t>3.HIL</a:t>
          </a:r>
          <a:r>
            <a:rPr lang="zh-CN" altLang="en-US" dirty="0">
              <a:latin typeface="微软雅黑" panose="020B0503020204020204" pitchFamily="34" charset="-122"/>
              <a:ea typeface="微软雅黑" panose="020B0503020204020204" pitchFamily="34" charset="-122"/>
            </a:rPr>
            <a:t>测试</a:t>
          </a:r>
          <a:r>
            <a:rPr lang="zh-CN" altLang="en-US" dirty="0" smtClean="0">
              <a:latin typeface="微软雅黑" panose="020B0503020204020204" pitchFamily="34" charset="-122"/>
              <a:ea typeface="微软雅黑" panose="020B0503020204020204" pitchFamily="34" charset="-122"/>
            </a:rPr>
            <a:t>平台</a:t>
          </a:r>
          <a:endParaRPr lang="zh-CN" altLang="en-US" dirty="0">
            <a:latin typeface="微软雅黑" panose="020B0503020204020204" pitchFamily="34" charset="-122"/>
            <a:ea typeface="微软雅黑" panose="020B0503020204020204" pitchFamily="34" charset="-122"/>
          </a:endParaRPr>
        </a:p>
      </dgm:t>
    </dgm:pt>
    <dgm:pt modelId="{1F227A9C-D8EA-4427-831A-8552B8A5D996}" type="parTrans" cxnId="{511C548A-6DAE-4609-B411-B3B9BBA975F8}">
      <dgm:prSet/>
      <dgm:spPr/>
      <dgm:t>
        <a:bodyPr/>
        <a:lstStyle/>
        <a:p>
          <a:endParaRPr lang="zh-CN" altLang="en-US">
            <a:latin typeface="微软雅黑" panose="020B0503020204020204" pitchFamily="34" charset="-122"/>
            <a:ea typeface="微软雅黑" panose="020B0503020204020204" pitchFamily="34" charset="-122"/>
          </a:endParaRPr>
        </a:p>
      </dgm:t>
    </dgm:pt>
    <dgm:pt modelId="{634F07EA-F15E-4ED9-921D-BD6DBCC9DADE}" type="sibTrans" cxnId="{511C548A-6DAE-4609-B411-B3B9BBA975F8}">
      <dgm:prSet/>
      <dgm:spPr/>
      <dgm:t>
        <a:bodyPr/>
        <a:lstStyle/>
        <a:p>
          <a:endParaRPr lang="zh-CN" altLang="en-US"/>
        </a:p>
      </dgm:t>
    </dgm:pt>
    <dgm:pt modelId="{F7FF8758-6367-401B-BBD0-E7759211BAD8}">
      <dgm:prSet/>
      <dgm:spPr>
        <a:solidFill>
          <a:schemeClr val="accent4">
            <a:lumMod val="50000"/>
          </a:schemeClr>
        </a:solidFill>
      </dgm:spPr>
      <dgm:t>
        <a:bodyPr/>
        <a:lstStyle/>
        <a:p>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联</a:t>
          </a:r>
          <a:r>
            <a:rPr lang="zh-CN" altLang="en-US" dirty="0">
              <a:latin typeface="微软雅黑" panose="020B0503020204020204" pitchFamily="34" charset="-122"/>
              <a:ea typeface="微软雅黑" panose="020B0503020204020204" pitchFamily="34" charset="-122"/>
            </a:rPr>
            <a:t>调</a:t>
          </a:r>
          <a:r>
            <a:rPr lang="zh-CN" altLang="en-US" dirty="0" smtClean="0">
              <a:latin typeface="微软雅黑" panose="020B0503020204020204" pitchFamily="34" charset="-122"/>
              <a:ea typeface="微软雅黑" panose="020B0503020204020204" pitchFamily="34" charset="-122"/>
            </a:rPr>
            <a:t>测试数据分析平台</a:t>
          </a:r>
          <a:endParaRPr lang="zh-CN" altLang="en-US" dirty="0">
            <a:latin typeface="微软雅黑" panose="020B0503020204020204" pitchFamily="34" charset="-122"/>
            <a:ea typeface="微软雅黑" panose="020B0503020204020204" pitchFamily="34" charset="-122"/>
          </a:endParaRPr>
        </a:p>
      </dgm:t>
    </dgm:pt>
    <dgm:pt modelId="{85403136-D098-40E2-B0BD-A362E1920CD0}" type="parTrans" cxnId="{F66EC4DC-84D9-4783-B055-47EB7C661258}">
      <dgm:prSet/>
      <dgm:spPr/>
      <dgm:t>
        <a:bodyPr/>
        <a:lstStyle/>
        <a:p>
          <a:endParaRPr lang="zh-CN" altLang="en-US">
            <a:latin typeface="微软雅黑" panose="020B0503020204020204" pitchFamily="34" charset="-122"/>
            <a:ea typeface="微软雅黑" panose="020B0503020204020204" pitchFamily="34" charset="-122"/>
          </a:endParaRPr>
        </a:p>
      </dgm:t>
    </dgm:pt>
    <dgm:pt modelId="{8115CAC6-EE49-4EC7-BD93-4253FB2E46A0}" type="sibTrans" cxnId="{F66EC4DC-84D9-4783-B055-47EB7C661258}">
      <dgm:prSet/>
      <dgm:spPr/>
      <dgm:t>
        <a:bodyPr/>
        <a:lstStyle/>
        <a:p>
          <a:endParaRPr lang="zh-CN" altLang="en-US"/>
        </a:p>
      </dgm:t>
    </dgm:pt>
    <dgm:pt modelId="{CFAC23B7-B475-4390-B42D-DB3DBD959472}">
      <dgm:prSet phldrT="[文本]"/>
      <dgm:spPr>
        <a:solidFill>
          <a:srgbClr val="7030A0"/>
        </a:solidFill>
      </dgm:spPr>
      <dgm:t>
        <a:bodyPr/>
        <a:lstStyle/>
        <a:p>
          <a:r>
            <a:rPr lang="zh-CN" altLang="en-US" dirty="0" smtClean="0">
              <a:latin typeface="微软雅黑" panose="020B0503020204020204" pitchFamily="34" charset="-122"/>
              <a:ea typeface="微软雅黑" panose="020B0503020204020204" pitchFamily="34" charset="-122"/>
            </a:rPr>
            <a:t>数字化文档图纸管理平台</a:t>
          </a:r>
          <a:endParaRPr lang="zh-CN" altLang="en-US" dirty="0">
            <a:latin typeface="微软雅黑" panose="020B0503020204020204" pitchFamily="34" charset="-122"/>
            <a:ea typeface="微软雅黑" panose="020B0503020204020204" pitchFamily="34" charset="-122"/>
          </a:endParaRPr>
        </a:p>
      </dgm:t>
    </dgm:pt>
    <dgm:pt modelId="{9CEEC5D0-3897-4F96-A10B-E5EE79897214}" type="parTrans" cxnId="{7E2A6C03-CC55-47C6-ABA0-60FF00B5A5F9}">
      <dgm:prSet/>
      <dgm:spPr/>
      <dgm:t>
        <a:bodyPr/>
        <a:lstStyle/>
        <a:p>
          <a:endParaRPr lang="zh-CN" altLang="en-US">
            <a:latin typeface="微软雅黑" panose="020B0503020204020204" pitchFamily="34" charset="-122"/>
            <a:ea typeface="微软雅黑" panose="020B0503020204020204" pitchFamily="34" charset="-122"/>
          </a:endParaRPr>
        </a:p>
      </dgm:t>
    </dgm:pt>
    <dgm:pt modelId="{D72E70B3-345B-4022-B479-5B16ED757F81}" type="sibTrans" cxnId="{7E2A6C03-CC55-47C6-ABA0-60FF00B5A5F9}">
      <dgm:prSet/>
      <dgm:spPr/>
      <dgm:t>
        <a:bodyPr/>
        <a:lstStyle/>
        <a:p>
          <a:endParaRPr lang="zh-CN" altLang="en-US"/>
        </a:p>
      </dgm:t>
    </dgm:pt>
    <dgm:pt modelId="{CB09053C-A6EA-4B6F-9A56-CA0A9E2B5EBF}">
      <dgm:prSet phldrT="[文本]" custT="1"/>
      <dgm:spPr>
        <a:solidFill>
          <a:srgbClr val="7030A0"/>
        </a:solidFill>
      </dgm:spPr>
      <dgm:t>
        <a:bodyPr/>
        <a:lstStyle/>
        <a:p>
          <a:r>
            <a:rPr lang="en-US" altLang="zh-CN" sz="1100" dirty="0" smtClean="0">
              <a:latin typeface="微软雅黑" panose="020B0503020204020204" pitchFamily="34" charset="-122"/>
              <a:ea typeface="微软雅黑" panose="020B0503020204020204" pitchFamily="34" charset="-122"/>
            </a:rPr>
            <a:t>5.</a:t>
          </a:r>
          <a:r>
            <a:rPr lang="zh-CN" altLang="en-US" sz="1100" dirty="0" smtClean="0">
              <a:latin typeface="微软雅黑" panose="020B0503020204020204" pitchFamily="34" charset="-122"/>
              <a:ea typeface="微软雅黑" panose="020B0503020204020204" pitchFamily="34" charset="-122"/>
            </a:rPr>
            <a:t>电气接口图纸模块化</a:t>
          </a:r>
          <a:endParaRPr lang="zh-CN" altLang="en-US" sz="1100" dirty="0">
            <a:latin typeface="微软雅黑" panose="020B0503020204020204" pitchFamily="34" charset="-122"/>
            <a:ea typeface="微软雅黑" panose="020B0503020204020204" pitchFamily="34" charset="-122"/>
          </a:endParaRPr>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latin typeface="微软雅黑" panose="020B0503020204020204" pitchFamily="34" charset="-122"/>
            <a:ea typeface="微软雅黑" panose="020B0503020204020204" pitchFamily="34" charset="-122"/>
          </a:endParaRPr>
        </a:p>
      </dgm:t>
    </dgm:pt>
    <dgm:pt modelId="{BCDB7128-97F7-478E-81E6-1795E853FF44}">
      <dgm:prSet phldrT="[文本]"/>
      <dgm:spPr>
        <a:solidFill>
          <a:srgbClr val="7030A0"/>
        </a:solidFill>
      </dgm:spPr>
      <dgm:t>
        <a:bodyPr/>
        <a:lstStyle/>
        <a:p>
          <a:r>
            <a:rPr lang="en-US" altLang="zh-CN" dirty="0" smtClean="0">
              <a:latin typeface="微软雅黑" panose="020B0503020204020204" pitchFamily="34" charset="-122"/>
              <a:ea typeface="微软雅黑" panose="020B0503020204020204" pitchFamily="34" charset="-122"/>
            </a:rPr>
            <a:t>6.</a:t>
          </a:r>
          <a:r>
            <a:rPr lang="zh-CN" altLang="en-US" dirty="0" smtClean="0">
              <a:latin typeface="微软雅黑" panose="020B0503020204020204" pitchFamily="34" charset="-122"/>
              <a:ea typeface="微软雅黑" panose="020B0503020204020204" pitchFamily="34" charset="-122"/>
            </a:rPr>
            <a:t>文档物料协同管理平台搭建</a:t>
          </a:r>
          <a:endParaRPr lang="zh-CN" altLang="en-US" dirty="0">
            <a:latin typeface="微软雅黑" panose="020B0503020204020204" pitchFamily="34" charset="-122"/>
            <a:ea typeface="微软雅黑" panose="020B0503020204020204" pitchFamily="34" charset="-122"/>
          </a:endParaRPr>
        </a:p>
      </dgm:t>
    </dgm:pt>
    <dgm:pt modelId="{CFE344CC-F52C-4FAC-8D49-2E856176E89B}" type="parTrans" cxnId="{93F045EB-544C-4FF1-975B-CD410F64866F}">
      <dgm:prSet/>
      <dgm:spPr/>
      <dgm:t>
        <a:bodyPr/>
        <a:lstStyle/>
        <a:p>
          <a:endParaRPr lang="zh-CN" altLang="en-US">
            <a:latin typeface="微软雅黑" panose="020B0503020204020204" pitchFamily="34" charset="-122"/>
            <a:ea typeface="微软雅黑" panose="020B0503020204020204" pitchFamily="34" charset="-122"/>
          </a:endParaRPr>
        </a:p>
      </dgm:t>
    </dgm:pt>
    <dgm:pt modelId="{2345E5FB-D131-4650-9860-0BCD1265C4EB}" type="sibTrans" cxnId="{93F045EB-544C-4FF1-975B-CD410F64866F}">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1" custScaleX="116621" custLinFactNeighborX="-97026" custLinFactNeighborY="722">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custLinFactNeighborX="-87019" custLinFactNeighborY="-454">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custLinFactNeighborX="-87019" custLinFactNeighborY="-454">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custLinFactNeighborX="-87019" custLinFactNeighborY="-454">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custLinFactNeighborX="-87019" custLinFactNeighborY="-454">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custLinFactNeighborX="-87019" custLinFactNeighborY="-454">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custLinFactNeighborX="-87019" custLinFactNeighborY="-454">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custLinFactNeighborX="-87019" custLinFactNeighborY="-454">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custLinFactNeighborX="-87019" custLinFactNeighborY="-454">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custLinFactNeighborX="-87019" custLinFactNeighborY="-454">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Lst>
  <dgm:cxnLst>
    <dgm:cxn modelId="{EF5954A2-3810-497C-A1E4-F5CB31BFE12D}" type="presOf" srcId="{9CEEC5D0-3897-4F96-A10B-E5EE79897214}" destId="{61F0590E-C918-4A43-AC66-2DD3813BDF2D}"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45F80A17-00A3-46C5-A7FF-1BE5FB347102}" srcId="{CFAC23B7-B475-4390-B42D-DB3DBD959472}" destId="{CB09053C-A6EA-4B6F-9A56-CA0A9E2B5EBF}" srcOrd="0" destOrd="0" parTransId="{B6019425-193E-410F-9E6C-60DF2C5CD507}" sibTransId="{A0ED7031-CCC7-4820-BA7A-B906F17576DE}"/>
    <dgm:cxn modelId="{36DF50DE-2E89-4811-9D52-9B8C35D69797}" type="presOf" srcId="{CFE344CC-F52C-4FAC-8D49-2E856176E89B}" destId="{C2EBD62F-3774-4571-9BAC-AAAAB91D5E31}" srcOrd="0"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511C548A-6DAE-4609-B411-B3B9BBA975F8}" srcId="{88673D4D-DADD-493C-A62D-F27D5E0FD9CD}" destId="{4DE9938E-1677-426B-9AFB-DEC9168CA6D6}" srcOrd="0" destOrd="0" parTransId="{1F227A9C-D8EA-4427-831A-8552B8A5D996}" sibTransId="{634F07EA-F15E-4ED9-921D-BD6DBCC9DADE}"/>
    <dgm:cxn modelId="{25CA19D4-DCCB-4190-85D3-179FC677DBB5}" srcId="{4ABFC649-C016-453F-9E13-D9DF108CB581}" destId="{27C86FCA-D6FB-4308-902A-9AD19E71F024}" srcOrd="0" destOrd="0" parTransId="{64B66454-C92C-4989-B074-8194CBA6C050}" sibTransId="{6D727B16-20D4-4524-A9F4-AA4CE2B3B730}"/>
    <dgm:cxn modelId="{CC15EA85-97A4-49B3-A3BC-39D0B7CC2CCF}" type="presOf" srcId="{F7FF8758-6367-401B-BBD0-E7759211BAD8}" destId="{3C458505-7467-407D-838B-C976A8D324FE}" srcOrd="0"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76EEDB8-B1BD-4122-99D9-E2F8A019AB77}" type="presOf" srcId="{8A76905A-AE71-434F-9C26-E9F0BB91BD98}" destId="{64537038-2531-48D3-937A-CDD0079FA0C5}" srcOrd="0" destOrd="0" presId="urn:microsoft.com/office/officeart/2005/8/layout/hierarchy2"/>
    <dgm:cxn modelId="{1BA9CEF2-C7F9-492F-AA00-AA27C85CFAFA}" type="presOf" srcId="{64B66454-C92C-4989-B074-8194CBA6C050}" destId="{9C2FE698-28F4-4ECD-A578-548F07EA7F73}" srcOrd="1"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CAAD6A48-747B-45D9-8644-5369BF619086}" type="presOf" srcId="{4DE9938E-1677-426B-9AFB-DEC9168CA6D6}" destId="{4F81AC8B-54B5-4C0A-987E-6009F52C4FB5}"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86B7E331-9BA6-4452-8DCA-1BEF3632BD08}" type="presOf" srcId="{4ABFC649-C016-453F-9E13-D9DF108CB581}" destId="{F9B994C0-4F23-48C7-B30C-985C255AAC38}" srcOrd="0"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F66EC4DC-84D9-4783-B055-47EB7C661258}" srcId="{88673D4D-DADD-493C-A62D-F27D5E0FD9CD}" destId="{F7FF8758-6367-401B-BBD0-E7759211BAD8}" srcOrd="1" destOrd="0" parTransId="{85403136-D098-40E2-B0BD-A362E1920CD0}" sibTransId="{8115CAC6-EE49-4EC7-BD93-4253FB2E46A0}"/>
    <dgm:cxn modelId="{7E2A6C03-CC55-47C6-ABA0-60FF00B5A5F9}" srcId="{6C105E68-D98E-493F-B1AF-0D1178086082}" destId="{CFAC23B7-B475-4390-B42D-DB3DBD959472}" srcOrd="2" destOrd="0" parTransId="{9CEEC5D0-3897-4F96-A10B-E5EE79897214}" sibTransId="{D72E70B3-345B-4022-B479-5B16ED757F81}"/>
    <dgm:cxn modelId="{E902FCD0-40A4-428A-BCA1-D2154ED36860}" type="presOf" srcId="{B6019425-193E-410F-9E6C-60DF2C5CD507}" destId="{EAB22CCB-E1E7-497D-87DF-F721E81D0DC1}" srcOrd="0"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6312E2A6-88DC-4B34-A709-E7BC5A3F7DA7}" type="presOf" srcId="{A3B96F1C-A02F-4F00-8094-6C701316FEA0}" destId="{23AB8F67-528B-4EA9-9E86-358E1608DCB7}" srcOrd="0" destOrd="0" presId="urn:microsoft.com/office/officeart/2005/8/layout/hierarchy2"/>
    <dgm:cxn modelId="{9C552915-E31D-4807-BFF6-67902DE5A0A8}" type="presOf" srcId="{7A5D1432-A8EF-4DA0-A76C-15EDA6E93639}" destId="{C4B4EAB4-DA70-4B78-88F1-B29DDDFF0B29}"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45795C3B-F1F4-404D-9C41-1355EB96FED8}" srcId="{6C105E68-D98E-493F-B1AF-0D1178086082}" destId="{88673D4D-DADD-493C-A62D-F27D5E0FD9CD}" srcOrd="1" destOrd="0" parTransId="{7A5D1432-A8EF-4DA0-A76C-15EDA6E93639}" sibTransId="{0929C1FC-DBF4-43F0-9948-594164BF031E}"/>
    <dgm:cxn modelId="{279D670A-7140-4D52-998B-92DDC8B015B1}" type="presOf" srcId="{88673D4D-DADD-493C-A62D-F27D5E0FD9CD}" destId="{510EE166-0149-4EDB-806D-75369F2CEA4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F041B2C0-C64F-49F4-8414-8E57CE51E97B}" type="presOf" srcId="{9CEEC5D0-3897-4F96-A10B-E5EE79897214}" destId="{6D9490D1-076A-4932-8F2C-5429E2051219}"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C7592953-4B6A-4F1A-8243-33871E070D15}" type="presOf" srcId="{CFAC23B7-B475-4390-B42D-DB3DBD959472}" destId="{A20AF07C-8155-4A94-AFCF-C60D0FF877F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116940" y="2116151"/>
          <a:ext cx="1709791" cy="73305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电气</a:t>
          </a:r>
          <a:r>
            <a:rPr lang="en-US" altLang="zh-CN" sz="1200" kern="1200" dirty="0" smtClean="0">
              <a:latin typeface="微软雅黑" panose="020B0503020204020204" pitchFamily="34" charset="-122"/>
              <a:ea typeface="微软雅黑" panose="020B0503020204020204" pitchFamily="34" charset="-122"/>
            </a:rPr>
            <a:t>COE</a:t>
          </a:r>
          <a:r>
            <a:rPr lang="zh-CN" altLang="en-US" sz="1200" kern="1200" dirty="0" smtClean="0">
              <a:latin typeface="微软雅黑" panose="020B0503020204020204" pitchFamily="34" charset="-122"/>
              <a:ea typeface="微软雅黑" panose="020B0503020204020204" pitchFamily="34" charset="-122"/>
            </a:rPr>
            <a:t>数字化转型</a:t>
          </a:r>
          <a:endParaRPr lang="en-US" altLang="zh-CN" sz="1200" kern="1200" dirty="0" smtClean="0">
            <a:latin typeface="微软雅黑" panose="020B0503020204020204" pitchFamily="34" charset="-122"/>
            <a:ea typeface="微软雅黑" panose="020B0503020204020204" pitchFamily="34" charset="-122"/>
          </a:endParaRPr>
        </a:p>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一期工作</a:t>
          </a:r>
          <a:endParaRPr lang="zh-CN" altLang="en-US" sz="1200" kern="1200" dirty="0">
            <a:latin typeface="微软雅黑" panose="020B0503020204020204" pitchFamily="34" charset="-122"/>
            <a:ea typeface="微软雅黑" panose="020B0503020204020204" pitchFamily="34" charset="-122"/>
          </a:endParaRPr>
        </a:p>
      </dsp:txBody>
      <dsp:txXfrm>
        <a:off x="1138410" y="2137621"/>
        <a:ext cx="1666851" cy="690114"/>
      </dsp:txXfrm>
    </dsp:sp>
    <dsp:sp modelId="{9B581473-3CAC-49D1-8259-E783BD92DF27}">
      <dsp:nvSpPr>
        <dsp:cNvPr id="0" name=""/>
        <dsp:cNvSpPr/>
      </dsp:nvSpPr>
      <dsp:spPr>
        <a:xfrm rot="17603690">
          <a:off x="2270089" y="1622040"/>
          <a:ext cx="1846441" cy="26630"/>
        </a:xfrm>
        <a:custGeom>
          <a:avLst/>
          <a:gdLst/>
          <a:ahLst/>
          <a:cxnLst/>
          <a:rect l="0" t="0" r="0" b="0"/>
          <a:pathLst>
            <a:path>
              <a:moveTo>
                <a:pt x="0" y="13315"/>
              </a:moveTo>
              <a:lnTo>
                <a:pt x="1846441"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3147149" y="1589194"/>
        <a:ext cx="92322" cy="92322"/>
      </dsp:txXfrm>
    </dsp:sp>
    <dsp:sp modelId="{F9B994C0-4F23-48C7-B30C-985C255AAC38}">
      <dsp:nvSpPr>
        <dsp:cNvPr id="0" name=""/>
        <dsp:cNvSpPr/>
      </dsp:nvSpPr>
      <dsp:spPr>
        <a:xfrm>
          <a:off x="3559889" y="421504"/>
          <a:ext cx="1466109" cy="7330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panose="020B0503020204020204" pitchFamily="34" charset="-122"/>
              <a:ea typeface="微软雅黑" panose="020B0503020204020204" pitchFamily="34" charset="-122"/>
            </a:rPr>
            <a:t>数字化设计辅助</a:t>
          </a:r>
        </a:p>
      </dsp:txBody>
      <dsp:txXfrm>
        <a:off x="3581359" y="442974"/>
        <a:ext cx="1423169" cy="690114"/>
      </dsp:txXfrm>
    </dsp:sp>
    <dsp:sp modelId="{4C8B6689-CC5E-433A-B364-83D75AA0EDBA}">
      <dsp:nvSpPr>
        <dsp:cNvPr id="0" name=""/>
        <dsp:cNvSpPr/>
      </dsp:nvSpPr>
      <dsp:spPr>
        <a:xfrm rot="19457604">
          <a:off x="4958116" y="563964"/>
          <a:ext cx="722206" cy="26630"/>
        </a:xfrm>
        <a:custGeom>
          <a:avLst/>
          <a:gdLst/>
          <a:ahLst/>
          <a:cxnLst/>
          <a:rect l="0" t="0" r="0" b="0"/>
          <a:pathLst>
            <a:path>
              <a:moveTo>
                <a:pt x="0" y="13315"/>
              </a:moveTo>
              <a:lnTo>
                <a:pt x="72220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5301165" y="559224"/>
        <a:ext cx="36110" cy="36110"/>
      </dsp:txXfrm>
    </dsp:sp>
    <dsp:sp modelId="{6475A816-26AF-4A3D-8315-DF125088CFCF}">
      <dsp:nvSpPr>
        <dsp:cNvPr id="0" name=""/>
        <dsp:cNvSpPr/>
      </dsp:nvSpPr>
      <dsp:spPr>
        <a:xfrm>
          <a:off x="5612442" y="0"/>
          <a:ext cx="1466109" cy="7330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kumimoji="0" lang="en-US" altLang="zh-CN" sz="12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1.</a:t>
          </a:r>
          <a:r>
            <a:rPr kumimoji="0" lang="zh-CN" altLang="en-US" sz="12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子</a:t>
          </a:r>
          <a:r>
            <a:rPr kumimoji="0" lang="zh-CN" altLang="en-US" sz="12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部件数字化选型工具</a:t>
          </a:r>
          <a:endParaRPr lang="zh-CN" altLang="en-US" sz="1200" kern="1200" dirty="0">
            <a:solidFill>
              <a:schemeClr val="bg1"/>
            </a:solidFill>
            <a:latin typeface="微软雅黑" panose="020B0503020204020204" pitchFamily="34" charset="-122"/>
            <a:ea typeface="微软雅黑" panose="020B0503020204020204" pitchFamily="34" charset="-122"/>
          </a:endParaRPr>
        </a:p>
      </dsp:txBody>
      <dsp:txXfrm>
        <a:off x="5633912" y="21470"/>
        <a:ext cx="1423169" cy="690114"/>
      </dsp:txXfrm>
    </dsp:sp>
    <dsp:sp modelId="{23AB8F67-528B-4EA9-9E86-358E1608DCB7}">
      <dsp:nvSpPr>
        <dsp:cNvPr id="0" name=""/>
        <dsp:cNvSpPr/>
      </dsp:nvSpPr>
      <dsp:spPr>
        <a:xfrm rot="2142401">
          <a:off x="4958116" y="985470"/>
          <a:ext cx="722207" cy="26630"/>
        </a:xfrm>
        <a:custGeom>
          <a:avLst/>
          <a:gdLst/>
          <a:ahLst/>
          <a:cxnLst/>
          <a:rect l="0" t="0" r="0" b="0"/>
          <a:pathLst>
            <a:path>
              <a:moveTo>
                <a:pt x="0" y="13315"/>
              </a:moveTo>
              <a:lnTo>
                <a:pt x="72220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5301165" y="980730"/>
        <a:ext cx="36110" cy="36110"/>
      </dsp:txXfrm>
    </dsp:sp>
    <dsp:sp modelId="{E58CED3A-C03A-4CF9-990C-91BECD011EC9}">
      <dsp:nvSpPr>
        <dsp:cNvPr id="0" name=""/>
        <dsp:cNvSpPr/>
      </dsp:nvSpPr>
      <dsp:spPr>
        <a:xfrm>
          <a:off x="5612442" y="843011"/>
          <a:ext cx="1466109" cy="733054"/>
        </a:xfrm>
        <a:prstGeom prst="roundRect">
          <a:avLst>
            <a:gd name="adj" fmla="val 10000"/>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kumimoji="0" lang="en-US" altLang="zh-CN" sz="12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2.</a:t>
          </a:r>
          <a:r>
            <a:rPr kumimoji="0" lang="zh-CN" altLang="en-US" sz="12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2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运行边界</a:t>
          </a:r>
          <a:r>
            <a:rPr kumimoji="0" lang="zh-CN" altLang="en-US" sz="12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200" kern="1200" dirty="0">
            <a:solidFill>
              <a:schemeClr val="bg1"/>
            </a:solidFill>
            <a:latin typeface="微软雅黑" panose="020B0503020204020204" pitchFamily="34" charset="-122"/>
            <a:ea typeface="微软雅黑" panose="020B0503020204020204" pitchFamily="34" charset="-122"/>
          </a:endParaRPr>
        </a:p>
      </dsp:txBody>
      <dsp:txXfrm>
        <a:off x="5633912" y="864481"/>
        <a:ext cx="1423169" cy="690114"/>
      </dsp:txXfrm>
    </dsp:sp>
    <dsp:sp modelId="{C4B4EAB4-DA70-4B78-88F1-B29DDDFF0B29}">
      <dsp:nvSpPr>
        <dsp:cNvPr id="0" name=""/>
        <dsp:cNvSpPr/>
      </dsp:nvSpPr>
      <dsp:spPr>
        <a:xfrm rot="21559580">
          <a:off x="2826706" y="2465052"/>
          <a:ext cx="733207" cy="26630"/>
        </a:xfrm>
        <a:custGeom>
          <a:avLst/>
          <a:gdLst/>
          <a:ahLst/>
          <a:cxnLst/>
          <a:rect l="0" t="0" r="0" b="0"/>
          <a:pathLst>
            <a:path>
              <a:moveTo>
                <a:pt x="0" y="13315"/>
              </a:moveTo>
              <a:lnTo>
                <a:pt x="733207"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3174980" y="2460038"/>
        <a:ext cx="36660" cy="36660"/>
      </dsp:txXfrm>
    </dsp:sp>
    <dsp:sp modelId="{510EE166-0149-4EDB-806D-75369F2CEA4F}">
      <dsp:nvSpPr>
        <dsp:cNvPr id="0" name=""/>
        <dsp:cNvSpPr/>
      </dsp:nvSpPr>
      <dsp:spPr>
        <a:xfrm>
          <a:off x="3559889" y="2107530"/>
          <a:ext cx="1466109" cy="733054"/>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a:latin typeface="微软雅黑" panose="020B0503020204020204" pitchFamily="34" charset="-122"/>
              <a:ea typeface="微软雅黑" panose="020B0503020204020204" pitchFamily="34" charset="-122"/>
            </a:rPr>
            <a:t>数字化测试平台</a:t>
          </a:r>
        </a:p>
      </dsp:txBody>
      <dsp:txXfrm>
        <a:off x="3581359" y="2129000"/>
        <a:ext cx="1423169" cy="690114"/>
      </dsp:txXfrm>
    </dsp:sp>
    <dsp:sp modelId="{AEEA55F4-D1C8-4152-B1FE-E7A12CB022F6}">
      <dsp:nvSpPr>
        <dsp:cNvPr id="0" name=""/>
        <dsp:cNvSpPr/>
      </dsp:nvSpPr>
      <dsp:spPr>
        <a:xfrm rot="19457599">
          <a:off x="4958116" y="2249989"/>
          <a:ext cx="722207" cy="26630"/>
        </a:xfrm>
        <a:custGeom>
          <a:avLst/>
          <a:gdLst/>
          <a:ahLst/>
          <a:cxnLst/>
          <a:rect l="0" t="0" r="0" b="0"/>
          <a:pathLst>
            <a:path>
              <a:moveTo>
                <a:pt x="0" y="13315"/>
              </a:moveTo>
              <a:lnTo>
                <a:pt x="72220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5301165" y="2245249"/>
        <a:ext cx="36110" cy="36110"/>
      </dsp:txXfrm>
    </dsp:sp>
    <dsp:sp modelId="{4F81AC8B-54B5-4C0A-987E-6009F52C4FB5}">
      <dsp:nvSpPr>
        <dsp:cNvPr id="0" name=""/>
        <dsp:cNvSpPr/>
      </dsp:nvSpPr>
      <dsp:spPr>
        <a:xfrm>
          <a:off x="5612442" y="1686024"/>
          <a:ext cx="1466109" cy="733054"/>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3.HIL</a:t>
          </a:r>
          <a:r>
            <a:rPr lang="zh-CN" altLang="en-US" sz="1200" kern="1200" dirty="0">
              <a:latin typeface="微软雅黑" panose="020B0503020204020204" pitchFamily="34" charset="-122"/>
              <a:ea typeface="微软雅黑" panose="020B0503020204020204" pitchFamily="34" charset="-122"/>
            </a:rPr>
            <a:t>测试</a:t>
          </a:r>
          <a:r>
            <a:rPr lang="zh-CN" altLang="en-US" sz="1200" kern="1200" dirty="0" smtClean="0">
              <a:latin typeface="微软雅黑" panose="020B0503020204020204" pitchFamily="34" charset="-122"/>
              <a:ea typeface="微软雅黑" panose="020B0503020204020204" pitchFamily="34" charset="-122"/>
            </a:rPr>
            <a:t>平台</a:t>
          </a:r>
          <a:endParaRPr lang="zh-CN" altLang="en-US" sz="1200" kern="1200" dirty="0">
            <a:latin typeface="微软雅黑" panose="020B0503020204020204" pitchFamily="34" charset="-122"/>
            <a:ea typeface="微软雅黑" panose="020B0503020204020204" pitchFamily="34" charset="-122"/>
          </a:endParaRPr>
        </a:p>
      </dsp:txBody>
      <dsp:txXfrm>
        <a:off x="5633912" y="1707494"/>
        <a:ext cx="1423169" cy="690114"/>
      </dsp:txXfrm>
    </dsp:sp>
    <dsp:sp modelId="{B16D3982-4AA5-44C6-8CC8-87D1010EDA38}">
      <dsp:nvSpPr>
        <dsp:cNvPr id="0" name=""/>
        <dsp:cNvSpPr/>
      </dsp:nvSpPr>
      <dsp:spPr>
        <a:xfrm rot="2142401">
          <a:off x="4958116" y="2671495"/>
          <a:ext cx="722207" cy="26630"/>
        </a:xfrm>
        <a:custGeom>
          <a:avLst/>
          <a:gdLst/>
          <a:ahLst/>
          <a:cxnLst/>
          <a:rect l="0" t="0" r="0" b="0"/>
          <a:pathLst>
            <a:path>
              <a:moveTo>
                <a:pt x="0" y="13315"/>
              </a:moveTo>
              <a:lnTo>
                <a:pt x="72220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5301165" y="2666755"/>
        <a:ext cx="36110" cy="36110"/>
      </dsp:txXfrm>
    </dsp:sp>
    <dsp:sp modelId="{3C458505-7467-407D-838B-C976A8D324FE}">
      <dsp:nvSpPr>
        <dsp:cNvPr id="0" name=""/>
        <dsp:cNvSpPr/>
      </dsp:nvSpPr>
      <dsp:spPr>
        <a:xfrm>
          <a:off x="5612442" y="2529037"/>
          <a:ext cx="1466109" cy="733054"/>
        </a:xfrm>
        <a:prstGeom prst="roundRect">
          <a:avLst>
            <a:gd name="adj" fmla="val 10000"/>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4.</a:t>
          </a:r>
          <a:r>
            <a:rPr lang="zh-CN" altLang="en-US" sz="1200" kern="1200" dirty="0" smtClean="0">
              <a:latin typeface="微软雅黑" panose="020B0503020204020204" pitchFamily="34" charset="-122"/>
              <a:ea typeface="微软雅黑" panose="020B0503020204020204" pitchFamily="34" charset="-122"/>
            </a:rPr>
            <a:t>联</a:t>
          </a:r>
          <a:r>
            <a:rPr lang="zh-CN" altLang="en-US" sz="1200" kern="1200" dirty="0">
              <a:latin typeface="微软雅黑" panose="020B0503020204020204" pitchFamily="34" charset="-122"/>
              <a:ea typeface="微软雅黑" panose="020B0503020204020204" pitchFamily="34" charset="-122"/>
            </a:rPr>
            <a:t>调</a:t>
          </a:r>
          <a:r>
            <a:rPr lang="zh-CN" altLang="en-US" sz="1200" kern="1200" dirty="0" smtClean="0">
              <a:latin typeface="微软雅黑" panose="020B0503020204020204" pitchFamily="34" charset="-122"/>
              <a:ea typeface="微软雅黑" panose="020B0503020204020204" pitchFamily="34" charset="-122"/>
            </a:rPr>
            <a:t>测试数据分析平台</a:t>
          </a:r>
          <a:endParaRPr lang="zh-CN" altLang="en-US" sz="1200" kern="1200" dirty="0">
            <a:latin typeface="微软雅黑" panose="020B0503020204020204" pitchFamily="34" charset="-122"/>
            <a:ea typeface="微软雅黑" panose="020B0503020204020204" pitchFamily="34" charset="-122"/>
          </a:endParaRPr>
        </a:p>
      </dsp:txBody>
      <dsp:txXfrm>
        <a:off x="5633912" y="2550507"/>
        <a:ext cx="1423169" cy="690114"/>
      </dsp:txXfrm>
    </dsp:sp>
    <dsp:sp modelId="{61F0590E-C918-4A43-AC66-2DD3813BDF2D}">
      <dsp:nvSpPr>
        <dsp:cNvPr id="0" name=""/>
        <dsp:cNvSpPr/>
      </dsp:nvSpPr>
      <dsp:spPr>
        <a:xfrm rot="3983454">
          <a:off x="2277995" y="3308065"/>
          <a:ext cx="1830630" cy="26630"/>
        </a:xfrm>
        <a:custGeom>
          <a:avLst/>
          <a:gdLst/>
          <a:ahLst/>
          <a:cxnLst/>
          <a:rect l="0" t="0" r="0" b="0"/>
          <a:pathLst>
            <a:path>
              <a:moveTo>
                <a:pt x="0" y="13315"/>
              </a:moveTo>
              <a:lnTo>
                <a:pt x="183063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3147544" y="3275615"/>
        <a:ext cx="91531" cy="91531"/>
      </dsp:txXfrm>
    </dsp:sp>
    <dsp:sp modelId="{A20AF07C-8155-4A94-AFCF-C60D0FF877F7}">
      <dsp:nvSpPr>
        <dsp:cNvPr id="0" name=""/>
        <dsp:cNvSpPr/>
      </dsp:nvSpPr>
      <dsp:spPr>
        <a:xfrm>
          <a:off x="3559889" y="3793556"/>
          <a:ext cx="1466109" cy="733054"/>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dirty="0" smtClean="0">
              <a:latin typeface="微软雅黑" panose="020B0503020204020204" pitchFamily="34" charset="-122"/>
              <a:ea typeface="微软雅黑" panose="020B0503020204020204" pitchFamily="34" charset="-122"/>
            </a:rPr>
            <a:t>数字化文档图纸管理平台</a:t>
          </a:r>
          <a:endParaRPr lang="zh-CN" altLang="en-US" sz="1200" kern="1200" dirty="0">
            <a:latin typeface="微软雅黑" panose="020B0503020204020204" pitchFamily="34" charset="-122"/>
            <a:ea typeface="微软雅黑" panose="020B0503020204020204" pitchFamily="34" charset="-122"/>
          </a:endParaRPr>
        </a:p>
      </dsp:txBody>
      <dsp:txXfrm>
        <a:off x="3581359" y="3815026"/>
        <a:ext cx="1423169" cy="690114"/>
      </dsp:txXfrm>
    </dsp:sp>
    <dsp:sp modelId="{EAB22CCB-E1E7-497D-87DF-F721E81D0DC1}">
      <dsp:nvSpPr>
        <dsp:cNvPr id="0" name=""/>
        <dsp:cNvSpPr/>
      </dsp:nvSpPr>
      <dsp:spPr>
        <a:xfrm rot="19457599">
          <a:off x="4958116" y="3936014"/>
          <a:ext cx="722207" cy="26630"/>
        </a:xfrm>
        <a:custGeom>
          <a:avLst/>
          <a:gdLst/>
          <a:ahLst/>
          <a:cxnLst/>
          <a:rect l="0" t="0" r="0" b="0"/>
          <a:pathLst>
            <a:path>
              <a:moveTo>
                <a:pt x="0" y="13315"/>
              </a:moveTo>
              <a:lnTo>
                <a:pt x="72220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5301165" y="3931275"/>
        <a:ext cx="36110" cy="36110"/>
      </dsp:txXfrm>
    </dsp:sp>
    <dsp:sp modelId="{CC4676C5-1EDC-4FB9-AFFF-63DB7D9B6EA4}">
      <dsp:nvSpPr>
        <dsp:cNvPr id="0" name=""/>
        <dsp:cNvSpPr/>
      </dsp:nvSpPr>
      <dsp:spPr>
        <a:xfrm>
          <a:off x="5612442" y="3372049"/>
          <a:ext cx="1466109" cy="733054"/>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latin typeface="微软雅黑" panose="020B0503020204020204" pitchFamily="34" charset="-122"/>
              <a:ea typeface="微软雅黑" panose="020B0503020204020204" pitchFamily="34" charset="-122"/>
            </a:rPr>
            <a:t>5.</a:t>
          </a:r>
          <a:r>
            <a:rPr lang="zh-CN" altLang="en-US" sz="1100" kern="1200" dirty="0" smtClean="0">
              <a:latin typeface="微软雅黑" panose="020B0503020204020204" pitchFamily="34" charset="-122"/>
              <a:ea typeface="微软雅黑" panose="020B0503020204020204" pitchFamily="34" charset="-122"/>
            </a:rPr>
            <a:t>电气接口图纸模块化</a:t>
          </a:r>
          <a:endParaRPr lang="zh-CN" altLang="en-US" sz="1100" kern="1200" dirty="0">
            <a:latin typeface="微软雅黑" panose="020B0503020204020204" pitchFamily="34" charset="-122"/>
            <a:ea typeface="微软雅黑" panose="020B0503020204020204" pitchFamily="34" charset="-122"/>
          </a:endParaRPr>
        </a:p>
      </dsp:txBody>
      <dsp:txXfrm>
        <a:off x="5633912" y="3393519"/>
        <a:ext cx="1423169" cy="690114"/>
      </dsp:txXfrm>
    </dsp:sp>
    <dsp:sp modelId="{C2EBD62F-3774-4571-9BAC-AAAAB91D5E31}">
      <dsp:nvSpPr>
        <dsp:cNvPr id="0" name=""/>
        <dsp:cNvSpPr/>
      </dsp:nvSpPr>
      <dsp:spPr>
        <a:xfrm rot="2142401">
          <a:off x="4958116" y="4357521"/>
          <a:ext cx="722207" cy="26630"/>
        </a:xfrm>
        <a:custGeom>
          <a:avLst/>
          <a:gdLst/>
          <a:ahLst/>
          <a:cxnLst/>
          <a:rect l="0" t="0" r="0" b="0"/>
          <a:pathLst>
            <a:path>
              <a:moveTo>
                <a:pt x="0" y="13315"/>
              </a:moveTo>
              <a:lnTo>
                <a:pt x="722207"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latin typeface="微软雅黑" panose="020B0503020204020204" pitchFamily="34" charset="-122"/>
            <a:ea typeface="微软雅黑" panose="020B0503020204020204" pitchFamily="34" charset="-122"/>
          </a:endParaRPr>
        </a:p>
      </dsp:txBody>
      <dsp:txXfrm>
        <a:off x="5301165" y="4352781"/>
        <a:ext cx="36110" cy="36110"/>
      </dsp:txXfrm>
    </dsp:sp>
    <dsp:sp modelId="{DDC603F3-D84E-4305-9080-CA907D53A21B}">
      <dsp:nvSpPr>
        <dsp:cNvPr id="0" name=""/>
        <dsp:cNvSpPr/>
      </dsp:nvSpPr>
      <dsp:spPr>
        <a:xfrm>
          <a:off x="5612442" y="4215062"/>
          <a:ext cx="1466109" cy="733054"/>
        </a:xfrm>
        <a:prstGeom prst="roundRect">
          <a:avLst>
            <a:gd name="adj" fmla="val 1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dirty="0" smtClean="0">
              <a:latin typeface="微软雅黑" panose="020B0503020204020204" pitchFamily="34" charset="-122"/>
              <a:ea typeface="微软雅黑" panose="020B0503020204020204" pitchFamily="34" charset="-122"/>
            </a:rPr>
            <a:t>6.</a:t>
          </a:r>
          <a:r>
            <a:rPr lang="zh-CN" altLang="en-US" sz="1200" kern="1200" dirty="0" smtClean="0">
              <a:latin typeface="微软雅黑" panose="020B0503020204020204" pitchFamily="34" charset="-122"/>
              <a:ea typeface="微软雅黑" panose="020B0503020204020204" pitchFamily="34" charset="-122"/>
            </a:rPr>
            <a:t>文档物料协同管理平台搭建</a:t>
          </a:r>
          <a:endParaRPr lang="zh-CN" altLang="en-US" sz="1200" kern="1200" dirty="0">
            <a:latin typeface="微软雅黑" panose="020B0503020204020204" pitchFamily="34" charset="-122"/>
            <a:ea typeface="微软雅黑" panose="020B0503020204020204" pitchFamily="34" charset="-122"/>
          </a:endParaRPr>
        </a:p>
      </dsp:txBody>
      <dsp:txXfrm>
        <a:off x="5633912" y="4236532"/>
        <a:ext cx="1423169" cy="69011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2387804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2504622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3690692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26</a:t>
            </a:fld>
            <a:endParaRPr lang="zh-CN" altLang="en-US"/>
          </a:p>
        </p:txBody>
      </p:sp>
    </p:spTree>
    <p:extLst>
      <p:ext uri="{BB962C8B-B14F-4D97-AF65-F5344CB8AC3E}">
        <p14:creationId xmlns:p14="http://schemas.microsoft.com/office/powerpoint/2010/main" val="114620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27</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28</a:t>
            </a:fld>
            <a:endParaRPr lang="zh-CN" altLang="en-US"/>
          </a:p>
        </p:txBody>
      </p:sp>
    </p:spTree>
    <p:extLst>
      <p:ext uri="{BB962C8B-B14F-4D97-AF65-F5344CB8AC3E}">
        <p14:creationId xmlns:p14="http://schemas.microsoft.com/office/powerpoint/2010/main" val="4155474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30</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31</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313129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640758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comments" Target="../comments/comment3.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967274" y="2588012"/>
            <a:ext cx="10122311"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a:t>
            </a:r>
            <a:r>
              <a:rPr lang="zh-CN" altLang="en-US" sz="2400" dirty="0" smtClean="0">
                <a:solidFill>
                  <a:srgbClr val="0093CA"/>
                </a:solidFill>
                <a:latin typeface="微软雅黑" panose="020B0503020204020204" pitchFamily="34" charset="-122"/>
                <a:ea typeface="微软雅黑" panose="020B0503020204020204" pitchFamily="34" charset="-122"/>
              </a:rPr>
              <a:t>设计</a:t>
            </a:r>
            <a:r>
              <a:rPr lang="en-US" altLang="zh-CN" sz="2400" dirty="0" smtClean="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以往工作</a:t>
            </a:r>
            <a:r>
              <a:rPr lang="en-US" altLang="zh-CN" sz="2400" dirty="0" smtClean="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软件</a:t>
            </a:r>
            <a:endParaRPr lang="en-US" altLang="zh-CN" sz="2400" dirty="0">
              <a:solidFill>
                <a:srgbClr val="0093CA"/>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517440" y="1504130"/>
            <a:ext cx="8907788" cy="5027300"/>
          </a:xfrm>
          <a:prstGeom prst="rect">
            <a:avLst/>
          </a:prstGeom>
        </p:spPr>
      </p:pic>
      <p:pic>
        <p:nvPicPr>
          <p:cNvPr id="7" name="图片 6"/>
          <p:cNvPicPr>
            <a:picLocks noChangeAspect="1"/>
          </p:cNvPicPr>
          <p:nvPr/>
        </p:nvPicPr>
        <p:blipFill>
          <a:blip r:embed="rId4"/>
          <a:stretch>
            <a:fillRect/>
          </a:stretch>
        </p:blipFill>
        <p:spPr>
          <a:xfrm>
            <a:off x="1718822" y="1314720"/>
            <a:ext cx="5641555" cy="4055855"/>
          </a:xfrm>
          <a:prstGeom prst="rect">
            <a:avLst/>
          </a:prstGeom>
        </p:spPr>
      </p:pic>
      <p:pic>
        <p:nvPicPr>
          <p:cNvPr id="8" name="图片 7"/>
          <p:cNvPicPr>
            <a:picLocks noChangeAspect="1"/>
          </p:cNvPicPr>
          <p:nvPr/>
        </p:nvPicPr>
        <p:blipFill>
          <a:blip r:embed="rId5"/>
          <a:stretch>
            <a:fillRect/>
          </a:stretch>
        </p:blipFill>
        <p:spPr>
          <a:xfrm>
            <a:off x="6153532" y="2936240"/>
            <a:ext cx="4271696" cy="3703320"/>
          </a:xfrm>
          <a:prstGeom prst="rect">
            <a:avLst/>
          </a:prstGeom>
        </p:spPr>
      </p:pic>
    </p:spTree>
    <p:extLst>
      <p:ext uri="{BB962C8B-B14F-4D97-AF65-F5344CB8AC3E}">
        <p14:creationId xmlns:p14="http://schemas.microsoft.com/office/powerpoint/2010/main" val="86101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a:t>
            </a:r>
            <a:r>
              <a:rPr lang="zh-CN" altLang="en-US" sz="2400" dirty="0" smtClean="0">
                <a:solidFill>
                  <a:srgbClr val="0093CA"/>
                </a:solidFill>
                <a:latin typeface="微软雅黑" panose="020B0503020204020204" pitchFamily="34" charset="-122"/>
                <a:ea typeface="微软雅黑" panose="020B0503020204020204" pitchFamily="34" charset="-122"/>
              </a:rPr>
              <a:t>设计</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以往工作</a:t>
            </a:r>
            <a:r>
              <a:rPr lang="en-US" altLang="zh-CN" sz="2400" dirty="0" smtClean="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自动报告</a:t>
            </a:r>
            <a:endParaRPr lang="en-US" altLang="zh-CN" sz="2400" dirty="0">
              <a:solidFill>
                <a:srgbClr val="0093CA"/>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926772" y="1640881"/>
            <a:ext cx="7990114" cy="4708924"/>
          </a:xfrm>
          <a:prstGeom prst="rect">
            <a:avLst/>
          </a:prstGeom>
        </p:spPr>
      </p:pic>
      <p:pic>
        <p:nvPicPr>
          <p:cNvPr id="3" name="图片 2"/>
          <p:cNvPicPr>
            <a:picLocks noChangeAspect="1"/>
          </p:cNvPicPr>
          <p:nvPr/>
        </p:nvPicPr>
        <p:blipFill>
          <a:blip r:embed="rId4"/>
          <a:stretch>
            <a:fillRect/>
          </a:stretch>
        </p:blipFill>
        <p:spPr>
          <a:xfrm>
            <a:off x="1926772" y="1640881"/>
            <a:ext cx="9710057" cy="4660828"/>
          </a:xfrm>
          <a:prstGeom prst="rect">
            <a:avLst/>
          </a:prstGeom>
        </p:spPr>
      </p:pic>
    </p:spTree>
    <p:extLst>
      <p:ext uri="{BB962C8B-B14F-4D97-AF65-F5344CB8AC3E}">
        <p14:creationId xmlns:p14="http://schemas.microsoft.com/office/powerpoint/2010/main" val="2302797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4385816"/>
          </a:xfrm>
          <a:prstGeom prst="rect">
            <a:avLst/>
          </a:prstGeom>
        </p:spPr>
        <p:txBody>
          <a:bodyPr wrap="square">
            <a:spAutoFit/>
          </a:bodyPr>
          <a:lstStyle/>
          <a:p>
            <a:pPr algn="ct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发电机数字化设计优化工具（选</a:t>
            </a: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算）</a:t>
            </a:r>
          </a:p>
          <a:p>
            <a:pPr algn="ctr">
              <a:lnSpc>
                <a:spcPct val="150000"/>
              </a:lnSpc>
              <a:defRPr/>
            </a:pPr>
            <a:endParaRPr lang="en-US" altLang="zh-CN"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前期自主</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开发</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，后期结合商业软件外包。</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梳理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4662815"/>
          </a:xfrm>
          <a:prstGeom prst="rect">
            <a:avLst/>
          </a:prstGeom>
        </p:spPr>
        <p:txBody>
          <a:bodyPr wrap="square">
            <a:spAutoFit/>
          </a:bodyPr>
          <a:lstStyle/>
          <a:p>
            <a:pPr algn="ctr">
              <a:lnSpc>
                <a:spcPct val="150000"/>
              </a:lnSpc>
              <a:defRPr/>
            </a:pP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3.HIL</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测试平台</a:t>
            </a:r>
          </a:p>
          <a:p>
            <a:pPr algn="ctr">
              <a:lnSpc>
                <a:spcPct val="150000"/>
              </a:lnSpc>
              <a:defRPr/>
            </a:pP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实时仿真</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系统</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基于</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硬件在环的变流器核心算法仿真测试平台</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搭建</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descr="Analog and Digital Breakout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343" y="3519789"/>
            <a:ext cx="5957660" cy="317741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72411" y="1598732"/>
            <a:ext cx="5708640" cy="1976407"/>
          </a:xfrm>
          <a:prstGeom prst="rect">
            <a:avLst/>
          </a:prstGeom>
        </p:spPr>
      </p:pic>
      <p:sp>
        <p:nvSpPr>
          <p:cNvPr id="5" name="椭圆 4"/>
          <p:cNvSpPr/>
          <p:nvPr/>
        </p:nvSpPr>
        <p:spPr>
          <a:xfrm>
            <a:off x="472411" y="1426028"/>
            <a:ext cx="5708640" cy="22968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682343" y="3275561"/>
            <a:ext cx="1219200" cy="4722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46341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198393"/>
          </a:xfrm>
          <a:prstGeom prst="rect">
            <a:avLst/>
          </a:prstGeom>
        </p:spPr>
        <p:txBody>
          <a:bodyPr wrap="square">
            <a:spAutoFit/>
          </a:bodyPr>
          <a:lstStyle/>
          <a:p>
            <a:pPr algn="ctr">
              <a:lnSpc>
                <a:spcPct val="150000"/>
              </a:lnSpc>
              <a:defRPr/>
            </a:pP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发电机变流器联</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调测试数据分析平台</a:t>
            </a:r>
          </a:p>
          <a:p>
            <a:pPr algn="ctr">
              <a:lnSpc>
                <a:spcPct val="150000"/>
              </a:lnSpc>
              <a:defRPr/>
            </a:pP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规范化联调输出的数据量与数据格式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参考以往手写报告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分析与报告生成软件自主开发</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获取</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发电机变流器联调过程中产生的数据（如示波器数据，功率分析仪数据等）</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3831818"/>
          </a:xfrm>
          <a:prstGeom prst="rect">
            <a:avLst/>
          </a:prstGeom>
        </p:spPr>
        <p:txBody>
          <a:bodyPr wrap="square">
            <a:spAutoFit/>
          </a:bodyPr>
          <a:lstStyle/>
          <a:p>
            <a:pPr algn="ctr">
              <a:lnSpc>
                <a:spcPct val="150000"/>
              </a:lnSpc>
              <a:defRPr/>
            </a:pP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5</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电气接口图纸模块化</a:t>
            </a:r>
          </a:p>
          <a:p>
            <a:pPr algn="ctr">
              <a:lnSpc>
                <a:spcPct val="150000"/>
              </a:lnSpc>
              <a:defRPr/>
            </a:pP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完善</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dirty="0">
                <a:solidFill>
                  <a:schemeClr val="dk1"/>
                </a:solidFill>
                <a:latin typeface="微软雅黑" panose="020B0503020204020204" pitchFamily="34" charset="-122"/>
                <a:ea typeface="微软雅黑" panose="020B0503020204020204" pitchFamily="34" charset="-122"/>
              </a:rPr>
              <a:t>EPLAN</a:t>
            </a:r>
            <a:r>
              <a:rPr lang="zh-CN" altLang="en-US" dirty="0">
                <a:solidFill>
                  <a:schemeClr val="dk1"/>
                </a:solidFill>
                <a:latin typeface="微软雅黑" panose="020B0503020204020204" pitchFamily="34" charset="-122"/>
                <a:ea typeface="微软雅黑" panose="020B0503020204020204" pitchFamily="34" charset="-122"/>
              </a:rPr>
              <a:t>中接口信息原理图纸、外形图纸相互关联管理</a:t>
            </a:r>
            <a:r>
              <a:rPr lang="zh-CN" altLang="en-US" dirty="0" smtClean="0">
                <a:solidFill>
                  <a:schemeClr val="dk1"/>
                </a:solidFill>
                <a:latin typeface="微软雅黑" panose="020B0503020204020204" pitchFamily="34" charset="-122"/>
                <a:ea typeface="微软雅黑" panose="020B0503020204020204" pitchFamily="34" charset="-122"/>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公司的标准化图纸模板中已经规划了电气相关部分，内容需要整理添加，完善整机电气图纸，便于今后查询信息。</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3831818"/>
          </a:xfrm>
          <a:prstGeom prst="rect">
            <a:avLst/>
          </a:prstGeom>
        </p:spPr>
        <p:txBody>
          <a:bodyPr wrap="square">
            <a:spAutoFit/>
          </a:bodyPr>
          <a:lstStyle/>
          <a:p>
            <a:pPr algn="ctr">
              <a:lnSpc>
                <a:spcPct val="150000"/>
              </a:lnSpc>
              <a:defRPr/>
            </a:pP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6</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文档物料协同管理平台搭建</a:t>
            </a:r>
          </a:p>
          <a:p>
            <a:pPr algn="ctr">
              <a:lnSpc>
                <a:spcPct val="150000"/>
              </a:lnSpc>
              <a:defRPr/>
            </a:pP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自主</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开发，结合商业软件</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提高文档物料管理能力，将管理工作整合进公司</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TC</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将各个工程师分散管理的技术协议、规格书等产品相关资料使用专业的管理平台进行存储管理，便于本专业和关联人员查询使用。</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设计辅助</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99964433"/>
              </p:ext>
            </p:extLst>
          </p:nvPr>
        </p:nvGraphicFramePr>
        <p:xfrm>
          <a:off x="930007" y="4072848"/>
          <a:ext cx="10105875" cy="2494280"/>
        </p:xfrm>
        <a:graphic>
          <a:graphicData uri="http://schemas.openxmlformats.org/drawingml/2006/table">
            <a:tbl>
              <a:tblPr firstRow="1" bandRow="1">
                <a:tableStyleId>{5C22544A-7EE6-4342-B048-85BDC9FD1C3A}</a:tableStyleId>
              </a:tblPr>
              <a:tblGrid>
                <a:gridCol w="2313936">
                  <a:extLst>
                    <a:ext uri="{9D8B030D-6E8A-4147-A177-3AD203B41FA5}">
                      <a16:colId xmlns:a16="http://schemas.microsoft.com/office/drawing/2014/main" val="2048055018"/>
                    </a:ext>
                  </a:extLst>
                </a:gridCol>
                <a:gridCol w="1502228">
                  <a:extLst>
                    <a:ext uri="{9D8B030D-6E8A-4147-A177-3AD203B41FA5}">
                      <a16:colId xmlns:a16="http://schemas.microsoft.com/office/drawing/2014/main" val="968678654"/>
                    </a:ext>
                  </a:extLst>
                </a:gridCol>
                <a:gridCol w="2247361">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信号级测试</a:t>
                      </a:r>
                    </a:p>
                  </a:txBody>
                  <a:tcPr/>
                </a:tc>
                <a:tc>
                  <a:txBody>
                    <a:bodyPr/>
                    <a:lstStyle/>
                    <a:p>
                      <a:r>
                        <a:rPr lang="zh-CN" altLang="en-US" dirty="0">
                          <a:latin typeface="微软雅黑" panose="020B0503020204020204" pitchFamily="34" charset="-122"/>
                          <a:ea typeface="微软雅黑" panose="020B0503020204020204" pitchFamily="34" charset="-122"/>
                        </a:rPr>
                        <a:t>功率级测试</a:t>
                      </a:r>
                    </a:p>
                  </a:txBody>
                  <a:tcPr/>
                </a:tc>
                <a:tc>
                  <a:txBody>
                    <a:bodyPr/>
                    <a:lstStyle/>
                    <a:p>
                      <a:r>
                        <a:rPr lang="zh-CN" altLang="en-US" dirty="0">
                          <a:latin typeface="微软雅黑" panose="020B0503020204020204" pitchFamily="34" charset="-122"/>
                          <a:ea typeface="微软雅黑" panose="020B0503020204020204" pitchFamily="34" charset="-122"/>
                        </a:rPr>
                        <a:t>机械级测试</a:t>
                      </a:r>
                    </a:p>
                  </a:txBody>
                  <a:tcPr/>
                </a:tc>
                <a:tc>
                  <a:txBody>
                    <a:bodyPr/>
                    <a:lstStyle/>
                    <a:p>
                      <a:r>
                        <a:rPr lang="zh-CN" altLang="en-US" dirty="0">
                          <a:latin typeface="微软雅黑" panose="020B0503020204020204" pitchFamily="34" charset="-122"/>
                          <a:ea typeface="微软雅黑" panose="020B0503020204020204" pitchFamily="34" charset="-122"/>
                        </a:rPr>
                        <a:t>现场挂机</a:t>
                      </a:r>
                    </a:p>
                  </a:txBody>
                  <a:tcPr/>
                </a:tc>
                <a:extLst>
                  <a:ext uri="{0D108BD9-81ED-4DB2-BD59-A6C34878D82A}">
                    <a16:rowId xmlns:a16="http://schemas.microsoft.com/office/drawing/2014/main" val="3707371937"/>
                  </a:ext>
                </a:extLst>
              </a:tr>
              <a:tr h="370840">
                <a:tc>
                  <a:txBody>
                    <a:bodyPr/>
                    <a:lstStyle/>
                    <a:p>
                      <a:r>
                        <a:rPr lang="zh-CN" altLang="en-US" b="1" dirty="0">
                          <a:latin typeface="微软雅黑" panose="020B0503020204020204" pitchFamily="34" charset="-122"/>
                          <a:ea typeface="微软雅黑" panose="020B0503020204020204" pitchFamily="34" charset="-122"/>
                        </a:rPr>
                        <a:t>成本</a:t>
                      </a:r>
                    </a:p>
                  </a:txBody>
                  <a:tcPr/>
                </a:tc>
                <a:tc>
                  <a:txBody>
                    <a:bodyPr/>
                    <a:lstStyle/>
                    <a:p>
                      <a:r>
                        <a:rPr lang="zh-CN" altLang="en-US" dirty="0">
                          <a:latin typeface="微软雅黑" panose="020B0503020204020204" pitchFamily="34" charset="-122"/>
                          <a:ea typeface="微软雅黑" panose="020B0503020204020204" pitchFamily="34" charset="-122"/>
                        </a:rPr>
                        <a:t>低</a:t>
                      </a:r>
                    </a:p>
                  </a:txBody>
                  <a:tcPr/>
                </a:tc>
                <a:tc>
                  <a:txBody>
                    <a:bodyPr/>
                    <a:lstStyle/>
                    <a:p>
                      <a:r>
                        <a:rPr lang="zh-CN" altLang="en-US" dirty="0">
                          <a:latin typeface="微软雅黑" panose="020B0503020204020204" pitchFamily="34" charset="-122"/>
                          <a:ea typeface="微软雅黑" panose="020B0503020204020204" pitchFamily="34" charset="-122"/>
                        </a:rPr>
                        <a:t>较高</a:t>
                      </a:r>
                    </a:p>
                  </a:txBody>
                  <a:tcPr/>
                </a:tc>
                <a:tc>
                  <a:txBody>
                    <a:bodyPr/>
                    <a:lstStyle/>
                    <a:p>
                      <a:r>
                        <a:rPr lang="zh-CN" altLang="en-US" dirty="0">
                          <a:latin typeface="微软雅黑" panose="020B0503020204020204" pitchFamily="34" charset="-122"/>
                          <a:ea typeface="微软雅黑" panose="020B0503020204020204" pitchFamily="34" charset="-122"/>
                        </a:rPr>
                        <a:t>较高</a:t>
                      </a:r>
                    </a:p>
                  </a:txBody>
                  <a:tcPr/>
                </a:tc>
                <a:tc>
                  <a:txBody>
                    <a:bodyPr/>
                    <a:lstStyle/>
                    <a:p>
                      <a:r>
                        <a:rPr lang="zh-CN" altLang="en-US" dirty="0">
                          <a:latin typeface="微软雅黑" panose="020B0503020204020204" pitchFamily="34" charset="-122"/>
                          <a:ea typeface="微软雅黑" panose="020B0503020204020204" pitchFamily="34" charset="-122"/>
                        </a:rPr>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微软雅黑" panose="020B0503020204020204" pitchFamily="34" charset="-122"/>
                          <a:ea typeface="微软雅黑" panose="020B0503020204020204" pitchFamily="34" charset="-122"/>
                          <a:cs typeface="+mn-cs"/>
                        </a:rPr>
                        <a:t>结果参考价值</a:t>
                      </a:r>
                    </a:p>
                  </a:txBody>
                  <a:tcPr/>
                </a:tc>
                <a:tc>
                  <a:txBody>
                    <a:bodyPr/>
                    <a:lstStyle/>
                    <a:p>
                      <a:r>
                        <a:rPr lang="zh-CN" altLang="en-US" dirty="0">
                          <a:latin typeface="微软雅黑" panose="020B0503020204020204" pitchFamily="34" charset="-122"/>
                          <a:ea typeface="微软雅黑" panose="020B0503020204020204" pitchFamily="34" charset="-122"/>
                        </a:rPr>
                        <a:t>低</a:t>
                      </a:r>
                    </a:p>
                  </a:txBody>
                  <a:tcPr/>
                </a:tc>
                <a:tc>
                  <a:txBody>
                    <a:bodyPr/>
                    <a:lstStyle/>
                    <a:p>
                      <a:r>
                        <a:rPr lang="zh-CN" altLang="en-US" dirty="0">
                          <a:latin typeface="微软雅黑" panose="020B0503020204020204" pitchFamily="34" charset="-122"/>
                          <a:ea typeface="微软雅黑" panose="020B0503020204020204" pitchFamily="34" charset="-122"/>
                        </a:rPr>
                        <a:t>较高</a:t>
                      </a:r>
                    </a:p>
                  </a:txBody>
                  <a:tcPr/>
                </a:tc>
                <a:tc>
                  <a:txBody>
                    <a:bodyPr/>
                    <a:lstStyle/>
                    <a:p>
                      <a:r>
                        <a:rPr lang="zh-CN" altLang="en-US" dirty="0">
                          <a:latin typeface="微软雅黑" panose="020B0503020204020204" pitchFamily="34" charset="-122"/>
                          <a:ea typeface="微软雅黑" panose="020B0503020204020204" pitchFamily="34" charset="-122"/>
                        </a:rPr>
                        <a:t>较高</a:t>
                      </a:r>
                    </a:p>
                  </a:txBody>
                  <a:tcPr/>
                </a:tc>
                <a:tc>
                  <a:txBody>
                    <a:bodyPr/>
                    <a:lstStyle/>
                    <a:p>
                      <a:r>
                        <a:rPr lang="zh-CN" altLang="en-US" dirty="0">
                          <a:latin typeface="微软雅黑" panose="020B0503020204020204" pitchFamily="34" charset="-122"/>
                          <a:ea typeface="微软雅黑" panose="020B0503020204020204" pitchFamily="34" charset="-122"/>
                        </a:rPr>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微软雅黑" panose="020B0503020204020204" pitchFamily="34" charset="-122"/>
                          <a:ea typeface="微软雅黑" panose="020B0503020204020204" pitchFamily="34" charset="-122"/>
                          <a:cs typeface="+mn-cs"/>
                        </a:rPr>
                        <a:t>创造工况与复现工况</a:t>
                      </a:r>
                    </a:p>
                  </a:txBody>
                  <a:tcPr/>
                </a:tc>
                <a:tc>
                  <a:txBody>
                    <a:bodyPr/>
                    <a:lstStyle/>
                    <a:p>
                      <a:r>
                        <a:rPr lang="zh-CN" altLang="en-US" dirty="0">
                          <a:latin typeface="微软雅黑" panose="020B0503020204020204" pitchFamily="34" charset="-122"/>
                          <a:ea typeface="微软雅黑" panose="020B0503020204020204" pitchFamily="34" charset="-122"/>
                        </a:rPr>
                        <a:t>容易</a:t>
                      </a:r>
                    </a:p>
                  </a:txBody>
                  <a:tcPr/>
                </a:tc>
                <a:tc>
                  <a:txBody>
                    <a:bodyPr/>
                    <a:lstStyle/>
                    <a:p>
                      <a:r>
                        <a:rPr lang="zh-CN" altLang="en-US" dirty="0" smtClean="0">
                          <a:latin typeface="微软雅黑" panose="020B0503020204020204" pitchFamily="34" charset="-122"/>
                          <a:ea typeface="微软雅黑" panose="020B0503020204020204" pitchFamily="34" charset="-122"/>
                        </a:rPr>
                        <a:t>容易</a:t>
                      </a:r>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难</a:t>
                      </a:r>
                    </a:p>
                  </a:txBody>
                  <a:tcPr/>
                </a:tc>
                <a:tc>
                  <a:txBody>
                    <a:bodyPr/>
                    <a:lstStyle/>
                    <a:p>
                      <a:r>
                        <a:rPr lang="zh-CN" altLang="en-US" dirty="0">
                          <a:latin typeface="微软雅黑" panose="020B0503020204020204" pitchFamily="34" charset="-122"/>
                          <a:ea typeface="微软雅黑" panose="020B0503020204020204" pitchFamily="34" charset="-122"/>
                        </a:rPr>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微软雅黑" panose="020B0503020204020204" pitchFamily="34" charset="-122"/>
                          <a:ea typeface="微软雅黑" panose="020B0503020204020204" pitchFamily="34" charset="-122"/>
                          <a:cs typeface="+mn-cs"/>
                        </a:rPr>
                        <a:t>支撑先进算法研究</a:t>
                      </a:r>
                    </a:p>
                  </a:txBody>
                  <a:tcPr/>
                </a:tc>
                <a:tc>
                  <a:txBody>
                    <a:bodyPr/>
                    <a:lstStyle/>
                    <a:p>
                      <a:r>
                        <a:rPr lang="zh-CN" altLang="en-US" dirty="0">
                          <a:latin typeface="微软雅黑" panose="020B0503020204020204" pitchFamily="34" charset="-122"/>
                          <a:ea typeface="微软雅黑" panose="020B0503020204020204" pitchFamily="34" charset="-122"/>
                        </a:rPr>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支撑度低</a:t>
                      </a:r>
                    </a:p>
                  </a:txBody>
                  <a:tcPr/>
                </a:tc>
                <a:tc>
                  <a:txBody>
                    <a:bodyPr/>
                    <a:lstStyle/>
                    <a:p>
                      <a:r>
                        <a:rPr lang="zh-CN" altLang="en-US" dirty="0">
                          <a:latin typeface="微软雅黑" panose="020B0503020204020204" pitchFamily="34" charset="-122"/>
                          <a:ea typeface="微软雅黑" panose="020B0503020204020204" pitchFamily="34" charset="-122"/>
                        </a:rPr>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微软雅黑" panose="020B0503020204020204" pitchFamily="34" charset="-122"/>
                          <a:ea typeface="微软雅黑" panose="020B0503020204020204" pitchFamily="34" charset="-122"/>
                          <a:cs typeface="+mn-cs"/>
                        </a:rPr>
                        <a:t>常用于</a:t>
                      </a:r>
                    </a:p>
                  </a:txBody>
                  <a:tcPr/>
                </a:tc>
                <a:tc>
                  <a:txBody>
                    <a:bodyPr/>
                    <a:lstStyle/>
                    <a:p>
                      <a:r>
                        <a:rPr lang="zh-CN" altLang="en-US" dirty="0">
                          <a:latin typeface="微软雅黑" panose="020B0503020204020204" pitchFamily="34" charset="-122"/>
                          <a:ea typeface="微软雅黑" panose="020B0503020204020204" pitchFamily="34" charset="-122"/>
                        </a:rPr>
                        <a:t>研发过程</a:t>
                      </a:r>
                    </a:p>
                  </a:txBody>
                  <a:tcPr/>
                </a:tc>
                <a:tc>
                  <a:txBody>
                    <a:bodyPr/>
                    <a:lstStyle/>
                    <a:p>
                      <a:r>
                        <a:rPr lang="zh-CN" altLang="en-US" dirty="0">
                          <a:latin typeface="微软雅黑" panose="020B0503020204020204" pitchFamily="34" charset="-122"/>
                          <a:ea typeface="微软雅黑" panose="020B0503020204020204" pitchFamily="34" charset="-122"/>
                        </a:rPr>
                        <a:t>研发过程 与</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研发结项验证</a:t>
                      </a:r>
                    </a:p>
                  </a:txBody>
                  <a:tcPr/>
                </a:tc>
                <a:tc>
                  <a:txBody>
                    <a:bodyPr/>
                    <a:lstStyle/>
                    <a:p>
                      <a:r>
                        <a:rPr lang="zh-CN" altLang="en-US" dirty="0">
                          <a:latin typeface="微软雅黑" panose="020B0503020204020204" pitchFamily="34" charset="-122"/>
                          <a:ea typeface="微软雅黑" panose="020B0503020204020204" pitchFamily="34" charset="-122"/>
                        </a:rPr>
                        <a:t>出场实验 与</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形式认证</a:t>
                      </a:r>
                    </a:p>
                  </a:txBody>
                  <a:tcPr/>
                </a:tc>
                <a:tc>
                  <a:txBody>
                    <a:bodyPr/>
                    <a:lstStyle/>
                    <a:p>
                      <a:r>
                        <a:rPr lang="zh-CN" altLang="en-US" dirty="0">
                          <a:latin typeface="微软雅黑" panose="020B0503020204020204" pitchFamily="34" charset="-122"/>
                          <a:ea typeface="微软雅黑" panose="020B0503020204020204" pitchFamily="34" charset="-122"/>
                        </a:rPr>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circle(in)">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4148463212"/>
              </p:ext>
            </p:extLst>
          </p:nvPr>
        </p:nvGraphicFramePr>
        <p:xfrm>
          <a:off x="383473" y="1621291"/>
          <a:ext cx="11238168" cy="4550231"/>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185049">
                  <a:extLst>
                    <a:ext uri="{9D8B030D-6E8A-4147-A177-3AD203B41FA5}">
                      <a16:colId xmlns:a16="http://schemas.microsoft.com/office/drawing/2014/main" val="20003"/>
                    </a:ext>
                  </a:extLst>
                </a:gridCol>
                <a:gridCol w="2363341">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a:t>
                      </a:r>
                      <a:r>
                        <a:rPr lang="zh-CN" altLang="en-US" sz="1400" b="1" dirty="0" smtClean="0">
                          <a:latin typeface="微软雅黑" panose="020B0503020204020204" pitchFamily="34" charset="-122"/>
                          <a:ea typeface="微软雅黑" panose="020B0503020204020204" pitchFamily="34" charset="-122"/>
                        </a:rPr>
                        <a:t>部</a:t>
                      </a:r>
                      <a:endParaRPr lang="en-US" altLang="zh-CN" sz="1400" b="1" dirty="0" smtClean="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采购部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2022</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6</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30</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数字化安全运行边界计算与设计优化工具”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测试平台类包括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测试数据分析平台”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硬件</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a:t>
                      </a:r>
                      <a:r>
                        <a:rPr lang="zh-CN" altLang="en-US" sz="1400" b="1" dirty="0">
                          <a:latin typeface="微软雅黑" panose="020B0503020204020204" pitchFamily="34" charset="-122"/>
                          <a:ea typeface="微软雅黑" panose="020B0503020204020204" pitchFamily="34" charset="-122"/>
                        </a:rPr>
                        <a:t>研变流器系统级算法</a:t>
                      </a:r>
                      <a:r>
                        <a:rPr lang="zh-CN" altLang="en-US" sz="1400" b="1" dirty="0" smtClean="0">
                          <a:latin typeface="微软雅黑" panose="020B0503020204020204" pitchFamily="34" charset="-122"/>
                          <a:ea typeface="微软雅黑" panose="020B0503020204020204" pitchFamily="34" charset="-122"/>
                        </a:rPr>
                        <a:t>测试</a:t>
                      </a:r>
                      <a:endParaRPr lang="en-US" altLang="zh-CN" sz="1400" b="1" dirty="0" smtClean="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文档物料管理能力提升</a:t>
                      </a:r>
                      <a:endParaRPr lang="en-US"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40</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方</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26</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solidFill>
            <a:srgbClr val="00206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1" y="325560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68" y="325560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63765" y="1714438"/>
            <a:ext cx="10090035" cy="1338828"/>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设计效率提升，发电机选型需要和供应商来回沟通，需</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2~4</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周确定方案。利用设计辅助工具输入载荷需求计算出边界需求，直接向供应商提出明确需求。提升效率和质量</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文档与物料管理平台可以提供数据基础。</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577182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799679470"/>
              </p:ext>
            </p:extLst>
          </p:nvPr>
        </p:nvGraphicFramePr>
        <p:xfrm>
          <a:off x="928879" y="1649897"/>
          <a:ext cx="10352034" cy="4070617"/>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和成熟商业软件对比，误差小于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变流器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008366446"/>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多种类测试数据分析，与结果展示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电气相关图纸完备性</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增加电气接口关联功能，接口信息</a:t>
                      </a:r>
                      <a:endPar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在标准化图纸里可快速查询相应电气图纸</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图纸完备性大于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专业的管理平台搭建完成</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626533215"/>
              </p:ext>
            </p:extLst>
          </p:nvPr>
        </p:nvGraphicFramePr>
        <p:xfrm>
          <a:off x="373317" y="1989083"/>
          <a:ext cx="10512270" cy="2367189"/>
        </p:xfrm>
        <a:graphic>
          <a:graphicData uri="http://schemas.openxmlformats.org/drawingml/2006/table">
            <a:tbl>
              <a:tblPr/>
              <a:tblGrid>
                <a:gridCol w="670860">
                  <a:extLst>
                    <a:ext uri="{9D8B030D-6E8A-4147-A177-3AD203B41FA5}">
                      <a16:colId xmlns:a16="http://schemas.microsoft.com/office/drawing/2014/main" val="20001"/>
                    </a:ext>
                  </a:extLst>
                </a:gridCol>
                <a:gridCol w="4503183">
                  <a:extLst>
                    <a:ext uri="{9D8B030D-6E8A-4147-A177-3AD203B41FA5}">
                      <a16:colId xmlns:a16="http://schemas.microsoft.com/office/drawing/2014/main" val="20002"/>
                    </a:ext>
                  </a:extLst>
                </a:gridCol>
                <a:gridCol w="1268033">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数字化电气设计辅助</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直驱发电机初步方案设计与评估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办公增效，</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设计标准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化提升。</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数字化测试，测试数据分析</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代码功能测试，算法性能测试，联调测试能力提高。</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设计过程，文档与图纸查找，关联原理图、外形图纸查找</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smtClean="0">
                          <a:solidFill>
                            <a:srgbClr val="000000"/>
                          </a:solidFill>
                          <a:effectLst/>
                          <a:latin typeface="微软雅黑" panose="020B0503020204020204" pitchFamily="34" charset="-122"/>
                          <a:ea typeface="微软雅黑" panose="020B0503020204020204" pitchFamily="34" charset="-122"/>
                          <a:cs typeface="+mn-cs"/>
                        </a:rPr>
                        <a:t>4</a:t>
                      </a:r>
                      <a:r>
                        <a:rPr lang="zh-CN" altLang="en-US" sz="1400" b="0" i="0" u="none" strike="noStrike" kern="120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提高工作效率，相关联图纸搜索速度加快。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331178"/>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515943"/>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515943"/>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515943"/>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6</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724847" y="1133434"/>
            <a:ext cx="1497526"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6</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30</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1016239627"/>
              </p:ext>
            </p:extLst>
          </p:nvPr>
        </p:nvGraphicFramePr>
        <p:xfrm>
          <a:off x="452106" y="3263628"/>
          <a:ext cx="10977897" cy="3219450"/>
        </p:xfrm>
        <a:graphic>
          <a:graphicData uri="http://schemas.openxmlformats.org/drawingml/2006/table">
            <a:tbl>
              <a:tblPr/>
              <a:tblGrid>
                <a:gridCol w="2639846">
                  <a:extLst>
                    <a:ext uri="{9D8B030D-6E8A-4147-A177-3AD203B41FA5}">
                      <a16:colId xmlns:a16="http://schemas.microsoft.com/office/drawing/2014/main" val="3756218826"/>
                    </a:ext>
                  </a:extLst>
                </a:gridCol>
                <a:gridCol w="1529179">
                  <a:extLst>
                    <a:ext uri="{9D8B030D-6E8A-4147-A177-3AD203B41FA5}">
                      <a16:colId xmlns:a16="http://schemas.microsoft.com/office/drawing/2014/main" val="526875931"/>
                    </a:ext>
                  </a:extLst>
                </a:gridCol>
                <a:gridCol w="567406">
                  <a:extLst>
                    <a:ext uri="{9D8B030D-6E8A-4147-A177-3AD203B41FA5}">
                      <a16:colId xmlns:a16="http://schemas.microsoft.com/office/drawing/2014/main" val="2006263018"/>
                    </a:ext>
                  </a:extLst>
                </a:gridCol>
                <a:gridCol w="567406">
                  <a:extLst>
                    <a:ext uri="{9D8B030D-6E8A-4147-A177-3AD203B41FA5}">
                      <a16:colId xmlns:a16="http://schemas.microsoft.com/office/drawing/2014/main" val="3440647363"/>
                    </a:ext>
                  </a:extLst>
                </a:gridCol>
                <a:gridCol w="567406">
                  <a:extLst>
                    <a:ext uri="{9D8B030D-6E8A-4147-A177-3AD203B41FA5}">
                      <a16:colId xmlns:a16="http://schemas.microsoft.com/office/drawing/2014/main" val="1955962484"/>
                    </a:ext>
                  </a:extLst>
                </a:gridCol>
                <a:gridCol w="567406">
                  <a:extLst>
                    <a:ext uri="{9D8B030D-6E8A-4147-A177-3AD203B41FA5}">
                      <a16:colId xmlns:a16="http://schemas.microsoft.com/office/drawing/2014/main" val="557119889"/>
                    </a:ext>
                  </a:extLst>
                </a:gridCol>
                <a:gridCol w="567406">
                  <a:extLst>
                    <a:ext uri="{9D8B030D-6E8A-4147-A177-3AD203B41FA5}">
                      <a16:colId xmlns:a16="http://schemas.microsoft.com/office/drawing/2014/main" val="4097787293"/>
                    </a:ext>
                  </a:extLst>
                </a:gridCol>
                <a:gridCol w="567406">
                  <a:extLst>
                    <a:ext uri="{9D8B030D-6E8A-4147-A177-3AD203B41FA5}">
                      <a16:colId xmlns:a16="http://schemas.microsoft.com/office/drawing/2014/main" val="294284476"/>
                    </a:ext>
                  </a:extLst>
                </a:gridCol>
                <a:gridCol w="567406">
                  <a:extLst>
                    <a:ext uri="{9D8B030D-6E8A-4147-A177-3AD203B41FA5}">
                      <a16:colId xmlns:a16="http://schemas.microsoft.com/office/drawing/2014/main" val="1527049208"/>
                    </a:ext>
                  </a:extLst>
                </a:gridCol>
                <a:gridCol w="567406">
                  <a:extLst>
                    <a:ext uri="{9D8B030D-6E8A-4147-A177-3AD203B41FA5}">
                      <a16:colId xmlns:a16="http://schemas.microsoft.com/office/drawing/2014/main" val="4138061286"/>
                    </a:ext>
                  </a:extLst>
                </a:gridCol>
                <a:gridCol w="567406">
                  <a:extLst>
                    <a:ext uri="{9D8B030D-6E8A-4147-A177-3AD203B41FA5}">
                      <a16:colId xmlns:a16="http://schemas.microsoft.com/office/drawing/2014/main" val="857942533"/>
                    </a:ext>
                  </a:extLst>
                </a:gridCol>
                <a:gridCol w="567406">
                  <a:extLst>
                    <a:ext uri="{9D8B030D-6E8A-4147-A177-3AD203B41FA5}">
                      <a16:colId xmlns:a16="http://schemas.microsoft.com/office/drawing/2014/main" val="1590785814"/>
                    </a:ext>
                  </a:extLst>
                </a:gridCol>
                <a:gridCol w="567406">
                  <a:extLst>
                    <a:ext uri="{9D8B030D-6E8A-4147-A177-3AD203B41FA5}">
                      <a16:colId xmlns:a16="http://schemas.microsoft.com/office/drawing/2014/main" val="2755297497"/>
                    </a:ext>
                  </a:extLst>
                </a:gridCol>
                <a:gridCol w="567406">
                  <a:extLst>
                    <a:ext uri="{9D8B030D-6E8A-4147-A177-3AD203B41FA5}">
                      <a16:colId xmlns:a16="http://schemas.microsoft.com/office/drawing/2014/main" val="595756525"/>
                    </a:ext>
                  </a:extLst>
                </a:gridCol>
              </a:tblGrid>
              <a:tr h="228600">
                <a:tc>
                  <a:txBody>
                    <a:bodyPr/>
                    <a:lstStyle/>
                    <a:p>
                      <a:pPr algn="ctr" fontAlgn="ctr"/>
                      <a:r>
                        <a:rPr lang="en-US" sz="1100" b="1" i="0" u="none" strike="noStrike" dirty="0">
                          <a:solidFill>
                            <a:srgbClr val="FFFFFF"/>
                          </a:solidFill>
                          <a:effectLst/>
                          <a:latin typeface="微软雅黑" panose="020B0503020204020204" pitchFamily="34" charset="-122"/>
                          <a:ea typeface="微软雅黑" panose="020B0503020204020204" pitchFamily="34" charset="-122"/>
                        </a:rPr>
                        <a:t>WBS</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altLang="zh-CN" sz="1100" b="1" i="0" u="none" strike="noStrike" dirty="0" smtClean="0">
                          <a:solidFill>
                            <a:srgbClr val="FFFFFF"/>
                          </a:solidFill>
                          <a:effectLst/>
                          <a:latin typeface="微软雅黑" panose="020B0503020204020204" pitchFamily="34" charset="-122"/>
                          <a:ea typeface="微软雅黑" panose="020B0503020204020204" pitchFamily="34" charset="-122"/>
                        </a:rPr>
                        <a:t>M</a:t>
                      </a: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1</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M2</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M3</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M4</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M5</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M6</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M7</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M8</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M9</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M10</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M11</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M12</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dirty="0">
                          <a:solidFill>
                            <a:srgbClr val="000000"/>
                          </a:solidFill>
                          <a:effectLst/>
                          <a:latin typeface="微软雅黑" panose="020B0503020204020204" pitchFamily="34" charset="-122"/>
                          <a:ea typeface="微软雅黑" panose="020B0503020204020204" pitchFamily="34" charset="-122"/>
                        </a:rPr>
                        <a:t>0.</a:t>
                      </a:r>
                      <a:r>
                        <a:rPr lang="zh-CN" altLang="en-US" sz="1100" b="1" i="0" u="none" strike="noStrike" dirty="0">
                          <a:solidFill>
                            <a:srgbClr val="000000"/>
                          </a:solidFill>
                          <a:effectLst/>
                          <a:latin typeface="微软雅黑" panose="020B0503020204020204" pitchFamily="34" charset="-122"/>
                          <a:ea typeface="微软雅黑" panose="020B0503020204020204" pitchFamily="34" charset="-122"/>
                        </a:rPr>
                        <a:t>启动</a:t>
                      </a:r>
                      <a:r>
                        <a:rPr lang="en-US" sz="1100" b="1" i="0" u="none" strike="noStrike" dirty="0">
                          <a:solidFill>
                            <a:srgbClr val="000000"/>
                          </a:solidFill>
                          <a:effectLst/>
                          <a:latin typeface="微软雅黑" panose="020B0503020204020204" pitchFamily="34" charset="-122"/>
                          <a:ea typeface="微软雅黑" panose="020B0503020204020204" pitchFamily="34"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0.1</a:t>
                      </a: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dirty="0" smtClean="0">
                          <a:solidFill>
                            <a:srgbClr val="000000"/>
                          </a:solidFill>
                          <a:effectLst/>
                          <a:latin typeface="微软雅黑" panose="020B0503020204020204" pitchFamily="34" charset="-122"/>
                          <a:ea typeface="微软雅黑" panose="020B0503020204020204" pitchFamily="34" charset="-122"/>
                        </a:rPr>
                        <a:t>1.</a:t>
                      </a:r>
                      <a:r>
                        <a:rPr lang="zh-CN" altLang="en-US" sz="1100" b="1" i="0" u="none" strike="noStrike" dirty="0" smtClean="0">
                          <a:solidFill>
                            <a:srgbClr val="000000"/>
                          </a:solidFill>
                          <a:effectLst/>
                          <a:latin typeface="微软雅黑" panose="020B0503020204020204" pitchFamily="34" charset="-122"/>
                          <a:ea typeface="微软雅黑" panose="020B0503020204020204" pitchFamily="34" charset="-122"/>
                        </a:rPr>
                        <a:t>数字化选型</a:t>
                      </a:r>
                      <a:endParaRPr lang="en-US"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156390354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1.1</a:t>
                      </a:r>
                      <a:r>
                        <a:rPr lang="en-US" sz="11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zh-CN" altLang="en-US" sz="1100" b="0" i="0" u="none" strike="noStrike" baseline="0" dirty="0" smtClean="0">
                          <a:solidFill>
                            <a:srgbClr val="000000"/>
                          </a:solidFill>
                          <a:effectLst/>
                          <a:latin typeface="微软雅黑" panose="020B0503020204020204" pitchFamily="34" charset="-122"/>
                          <a:ea typeface="微软雅黑" panose="020B0503020204020204" pitchFamily="34" charset="-122"/>
                        </a:rPr>
                        <a:t>发电机部分选型需求分析与</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excel</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程序编写</a:t>
                      </a:r>
                      <a:endPar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钟云龙</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0563773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en-US" sz="11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zh-CN" altLang="en-US" sz="1100" b="0" i="0" u="none" strike="noStrike" baseline="0" dirty="0" smtClean="0">
                          <a:solidFill>
                            <a:srgbClr val="000000"/>
                          </a:solidFill>
                          <a:effectLst/>
                          <a:latin typeface="微软雅黑" panose="020B0503020204020204" pitchFamily="34" charset="-122"/>
                          <a:ea typeface="微软雅黑" panose="020B0503020204020204" pitchFamily="34" charset="-122"/>
                        </a:rPr>
                        <a:t>电气一二次部分选型需求分析与</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excel</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程序编写</a:t>
                      </a:r>
                      <a:endPar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朱秀贤</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240914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1.3</a:t>
                      </a:r>
                      <a:r>
                        <a:rPr lang="en-US" sz="1100" b="0" i="0" u="none" strike="noStrike" baseline="0" dirty="0" smtClean="0">
                          <a:solidFill>
                            <a:srgbClr val="000000"/>
                          </a:solidFill>
                          <a:effectLst/>
                          <a:latin typeface="微软雅黑" panose="020B0503020204020204" pitchFamily="34" charset="-122"/>
                          <a:ea typeface="微软雅黑" panose="020B0503020204020204" pitchFamily="34" charset="-122"/>
                        </a:rPr>
                        <a:t> </a:t>
                      </a:r>
                      <a:r>
                        <a:rPr lang="zh-CN" altLang="en-US" sz="1100" b="0" i="0" u="none" strike="noStrike" baseline="0" dirty="0" smtClean="0">
                          <a:solidFill>
                            <a:srgbClr val="000000"/>
                          </a:solidFill>
                          <a:effectLst/>
                          <a:latin typeface="微软雅黑" panose="020B0503020204020204" pitchFamily="34" charset="-122"/>
                          <a:ea typeface="微软雅黑" panose="020B0503020204020204" pitchFamily="34" charset="-122"/>
                        </a:rPr>
                        <a:t>变流器部分选型需求分析与</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excel</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程序编写</a:t>
                      </a:r>
                      <a:endPar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吴延俊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1</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.4 </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软件程序的编写与实现</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吴延俊</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外包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0609070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1.5 </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软件升级，结合上层软件接口</a:t>
                      </a:r>
                      <a:endPar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外包</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83222141"/>
                  </a:ext>
                </a:extLst>
              </a:tr>
              <a:tr h="180975">
                <a:tc>
                  <a:txBody>
                    <a:bodyPr/>
                    <a:lstStyle/>
                    <a:p>
                      <a:pPr algn="l" fontAlgn="ctr"/>
                      <a:r>
                        <a:rPr lang="en-US" sz="1100" b="1" i="0" u="none" strike="noStrike" dirty="0" smtClean="0">
                          <a:solidFill>
                            <a:srgbClr val="000000"/>
                          </a:solidFill>
                          <a:effectLst/>
                          <a:latin typeface="微软雅黑" panose="020B0503020204020204" pitchFamily="34" charset="-122"/>
                          <a:ea typeface="微软雅黑" panose="020B0503020204020204" pitchFamily="34" charset="-122"/>
                        </a:rPr>
                        <a:t>2.</a:t>
                      </a:r>
                      <a:r>
                        <a:rPr lang="zh-CN" altLang="en-US" sz="1100" b="1"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边界计算与设计优化需求分析（计算生成哪些参数，输出形式与接口。）</a:t>
                      </a:r>
                      <a:endParaRPr lang="en-US" sz="11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2.1 </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双馈、鼠笼、永磁电驱动系统模型与公式整理（</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excel</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程序或</a:t>
                      </a:r>
                      <a:r>
                        <a:rPr lang="en-US" altLang="zh-CN" sz="1100" b="0" i="0" u="none" strike="noStrike" dirty="0" err="1" smtClean="0">
                          <a:solidFill>
                            <a:srgbClr val="000000"/>
                          </a:solidFill>
                          <a:effectLst/>
                          <a:latin typeface="微软雅黑" panose="020B0503020204020204" pitchFamily="34" charset="-122"/>
                          <a:ea typeface="微软雅黑" panose="020B0503020204020204" pitchFamily="34" charset="-122"/>
                        </a:rPr>
                        <a:t>Matlab</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程序）</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钟云龙</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吴延俊</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2</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.2 </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软件程序编写与实现</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吴延俊</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31145124"/>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微软雅黑" panose="020B0503020204020204" pitchFamily="34" charset="-122"/>
                          <a:ea typeface="微软雅黑" panose="020B0503020204020204" pitchFamily="34" charset="-122"/>
                        </a:rPr>
                        <a:t>2</a:t>
                      </a: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.3 </a:t>
                      </a: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软件升级，结合上层软件接</a:t>
                      </a:r>
                      <a:endPar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552526"/>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2529352913"/>
              </p:ext>
            </p:extLst>
          </p:nvPr>
        </p:nvGraphicFramePr>
        <p:xfrm>
          <a:off x="452106" y="3263628"/>
          <a:ext cx="10989912" cy="2790462"/>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微软雅黑" panose="020B0503020204020204" pitchFamily="34" charset="-122"/>
                          <a:ea typeface="微软雅黑" panose="020B0503020204020204" pitchFamily="34" charset="-122"/>
                        </a:rPr>
                        <a:t>WBS</a:t>
                      </a:r>
                      <a:r>
                        <a:rPr lang="zh-CN" altLang="en-US" sz="1100" b="1" i="0" u="none" strike="noStrike" dirty="0">
                          <a:solidFill>
                            <a:srgbClr val="FFFFFF"/>
                          </a:solidFill>
                          <a:effectLst/>
                          <a:latin typeface="微软雅黑" panose="020B0503020204020204" pitchFamily="34" charset="-122"/>
                          <a:ea typeface="微软雅黑" panose="020B0503020204020204" pitchFamily="34"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M2</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M3</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M4</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M5</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M6</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M7</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M8</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M9</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M10</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M11</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M12</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3.</a:t>
                      </a:r>
                      <a:r>
                        <a:rPr lang="zh-CN" altLang="en-US"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电气接口图纸模块化</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3.1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需求分析</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朱秀</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贤</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endPar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2885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3.2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电气图纸</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整合与关联</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25353301"/>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4.</a:t>
                      </a:r>
                      <a:r>
                        <a:rPr lang="zh-CN" altLang="en-US"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文档物料协同管理平台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4.1</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平台需求分析</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朱秀贤</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28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4.2</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电气一二次数据整理导入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朱秀贤</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4.3</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变流器数据整理导入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299025"/>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4.4</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发电机数据整理导入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钟云龙</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7489310"/>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4.5</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数据库合并，</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TC</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整合</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01958265"/>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30" name="矩形 29"/>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6</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31" name="矩形 30"/>
          <p:cNvSpPr/>
          <p:nvPr/>
        </p:nvSpPr>
        <p:spPr>
          <a:xfrm>
            <a:off x="9724847" y="1133434"/>
            <a:ext cx="1497526"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6</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30</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Tree>
    <p:extLst>
      <p:ext uri="{BB962C8B-B14F-4D97-AF65-F5344CB8AC3E}">
        <p14:creationId xmlns:p14="http://schemas.microsoft.com/office/powerpoint/2010/main" val="3286526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544889412"/>
              </p:ext>
            </p:extLst>
          </p:nvPr>
        </p:nvGraphicFramePr>
        <p:xfrm>
          <a:off x="452106" y="3263628"/>
          <a:ext cx="10989912" cy="3350895"/>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WBS</a:t>
                      </a:r>
                      <a:r>
                        <a:rPr lang="zh-CN" altLang="en-US" sz="1100" b="1" i="0" u="none" strike="noStrike" dirty="0" smtClean="0">
                          <a:solidFill>
                            <a:srgbClr val="FFFFFF"/>
                          </a:solidFill>
                          <a:effectLst/>
                          <a:latin typeface="微软雅黑" panose="020B0503020204020204" pitchFamily="34" charset="-122"/>
                          <a:ea typeface="微软雅黑" panose="020B0503020204020204" pitchFamily="34" charset="-122"/>
                        </a:rPr>
                        <a:t>任务分解</a:t>
                      </a:r>
                      <a:endParaRPr lang="zh-CN" alt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微软雅黑" panose="020B0503020204020204" pitchFamily="34" charset="-122"/>
                          <a:ea typeface="微软雅黑" panose="020B0503020204020204" pitchFamily="34"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M2</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M3</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M4</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M5</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M6</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M7</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M8</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M9</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M10</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M11</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微软雅黑" panose="020B0503020204020204" pitchFamily="34" charset="-122"/>
                          <a:ea typeface="微软雅黑" panose="020B0503020204020204" pitchFamily="34" charset="-122"/>
                        </a:rPr>
                        <a:t>M12</a:t>
                      </a:r>
                      <a:endParaRPr lang="en-US" sz="1100" b="1" i="0" u="none" strike="noStrike" dirty="0">
                        <a:solidFill>
                          <a:srgbClr val="FFFFFF"/>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a:t>
                      </a:r>
                      <a:r>
                        <a:rPr lang="en-US" altLang="zh-CN"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HIL</a:t>
                      </a:r>
                      <a:r>
                        <a:rPr lang="zh-CN" altLang="en-US"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测试平台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5.1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测试需求分析</a:t>
                      </a:r>
                      <a:endParaRPr lang="zh-CN" altLang="en-US" sz="11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王思奇</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付厚</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5.2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数字量、模拟量数据交换测试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王思奇</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付厚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6141034"/>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5.3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网侧模型搭建</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王思奇</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付厚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1930801"/>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5.4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正常工况控制闭环测试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王思奇</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付</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厚</a:t>
                      </a:r>
                      <a:endPar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7199260"/>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5.5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特殊工况控制闭环测试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王思奇</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付</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厚</a:t>
                      </a:r>
                      <a:endPar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79893375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6.</a:t>
                      </a:r>
                      <a:r>
                        <a:rPr lang="zh-CN" altLang="en-US" sz="1100" b="1" kern="1200" dirty="0" smtClean="0">
                          <a:solidFill>
                            <a:prstClr val="black">
                              <a:lumMod val="95000"/>
                              <a:lumOff val="5000"/>
                            </a:prstClr>
                          </a:solidFill>
                          <a:latin typeface="微软雅黑" panose="020B0503020204020204" pitchFamily="34" charset="-122"/>
                          <a:ea typeface="微软雅黑" panose="020B0503020204020204" pitchFamily="34" charset="-122"/>
                          <a:cs typeface="+mn-cs"/>
                        </a:rPr>
                        <a:t>联调测试数据分析平台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6.1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需求分析，历史联调报告查阅</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微软雅黑" panose="020B0503020204020204" pitchFamily="34" charset="-122"/>
                          <a:ea typeface="微软雅黑" panose="020B0503020204020204" pitchFamily="34"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6.2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历史联调报告数据分析</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6.3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分析软件编写</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6.4 </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报告自动生成程序编写</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吴延俊</a:t>
                      </a:r>
                      <a:r>
                        <a:rPr lang="en-US" altLang="zh-CN"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r>
                        <a:rPr lang="zh-CN" altLang="en-US" sz="11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59007845"/>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矩形 28"/>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30" name="矩形 29"/>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6</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31" name="矩形 30"/>
          <p:cNvSpPr/>
          <p:nvPr/>
        </p:nvSpPr>
        <p:spPr>
          <a:xfrm>
            <a:off x="9724847" y="1133434"/>
            <a:ext cx="1497526"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6</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30</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Tree>
    <p:extLst>
      <p:ext uri="{BB962C8B-B14F-4D97-AF65-F5344CB8AC3E}">
        <p14:creationId xmlns:p14="http://schemas.microsoft.com/office/powerpoint/2010/main" val="351289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项目资源规划</a:t>
            </a: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1395925660"/>
              </p:ext>
            </p:extLst>
          </p:nvPr>
        </p:nvGraphicFramePr>
        <p:xfrm>
          <a:off x="1136916" y="2169993"/>
          <a:ext cx="9756659" cy="2306626"/>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控，软件初步实现</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100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子课题经理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80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子课题经理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80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子课题经理</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王思奇，付厚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硬件在环仿真平台搭建，各类测试工况模型搭建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100</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9177123" cy="400110"/>
          </a:xfrm>
          <a:prstGeom prst="rect">
            <a:avLst/>
          </a:prstGeom>
          <a:noFill/>
        </p:spPr>
        <p:txBody>
          <a:bodyPr wrap="square" rtlCol="0">
            <a:spAutoFit/>
          </a:bodyPr>
          <a:lstStyle/>
          <a:p>
            <a:r>
              <a:rPr lang="zh-CN" altLang="en-US" sz="2000" dirty="0" smtClean="0">
                <a:solidFill>
                  <a:srgbClr val="0093CA"/>
                </a:solidFill>
                <a:latin typeface="微软雅黑" panose="020B0503020204020204" pitchFamily="34" charset="-122"/>
                <a:ea typeface="微软雅黑" panose="020B0503020204020204" pitchFamily="34" charset="-122"/>
              </a:rPr>
              <a:t>俞庆、张鲁华、方杭杭</a:t>
            </a:r>
            <a:r>
              <a:rPr lang="zh-CN" altLang="en-US" sz="2000" dirty="0">
                <a:solidFill>
                  <a:srgbClr val="0093CA"/>
                </a:solidFill>
                <a:latin typeface="微软雅黑" panose="020B0503020204020204" pitchFamily="34" charset="-122"/>
                <a:ea typeface="微软雅黑" panose="020B0503020204020204" pitchFamily="34" charset="-122"/>
              </a:rPr>
              <a:t>、葛昊祥</a:t>
            </a:r>
            <a:r>
              <a:rPr lang="zh-CN" altLang="en-US" sz="2000" dirty="0" smtClean="0">
                <a:solidFill>
                  <a:srgbClr val="0093CA"/>
                </a:solidFill>
                <a:latin typeface="微软雅黑" panose="020B0503020204020204" pitchFamily="34" charset="-122"/>
                <a:ea typeface="微软雅黑" panose="020B0503020204020204" pitchFamily="34" charset="-122"/>
              </a:rPr>
              <a:t>、刘军伟</a:t>
            </a:r>
            <a:r>
              <a:rPr lang="zh-CN" altLang="en-US" sz="2000" dirty="0">
                <a:solidFill>
                  <a:srgbClr val="0093CA"/>
                </a:solidFill>
                <a:latin typeface="微软雅黑" panose="020B0503020204020204" pitchFamily="34" charset="-122"/>
                <a:ea typeface="微软雅黑" panose="020B0503020204020204" pitchFamily="34" charset="-122"/>
              </a:rPr>
              <a:t>、</a:t>
            </a:r>
            <a:r>
              <a:rPr lang="zh-CN" altLang="en-US" sz="2000" dirty="0" smtClean="0">
                <a:solidFill>
                  <a:srgbClr val="0093CA"/>
                </a:solidFill>
                <a:latin typeface="微软雅黑" panose="020B0503020204020204" pitchFamily="34" charset="-122"/>
                <a:ea typeface="微软雅黑" panose="020B0503020204020204" pitchFamily="34" charset="-122"/>
              </a:rPr>
              <a:t>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36916" y="4602552"/>
            <a:ext cx="10344685"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smtClean="0"/>
              <a:t>电气</a:t>
            </a:r>
            <a:r>
              <a:rPr lang="en-US" altLang="zh-CN" dirty="0" smtClean="0"/>
              <a:t>COE</a:t>
            </a:r>
            <a:r>
              <a:rPr lang="zh-CN" altLang="en-US" dirty="0" smtClean="0"/>
              <a:t>全部专业工程师都会参与协助数字化专项。</a:t>
            </a:r>
            <a:endParaRPr lang="zh-CN" altLang="en-US" dirty="0"/>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项目预算</a:t>
            </a:r>
            <a:r>
              <a:rPr lang="zh-CN" altLang="en-US" sz="3200" dirty="0" smtClean="0">
                <a:solidFill>
                  <a:srgbClr val="0093CA"/>
                </a:solidFill>
                <a:latin typeface="微软雅黑" panose="020B0503020204020204" pitchFamily="34" charset="-122"/>
                <a:ea typeface="微软雅黑" panose="020B0503020204020204" pitchFamily="34" charset="-122"/>
              </a:rPr>
              <a:t>规划</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460239597"/>
              </p:ext>
            </p:extLst>
          </p:nvPr>
        </p:nvGraphicFramePr>
        <p:xfrm>
          <a:off x="525955" y="1793244"/>
          <a:ext cx="10291785" cy="4878635"/>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目</a:t>
                      </a:r>
                      <a:endParaRPr lang="zh-CN" altLang="en-US" sz="11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22</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000" b="1" i="1" u="none" strike="noStrike" dirty="0" smtClean="0">
                          <a:solidFill>
                            <a:srgbClr val="000000"/>
                          </a:solidFill>
                          <a:effectLst/>
                          <a:latin typeface="DengXian" panose="02010600030101010101" pitchFamily="2" charset="-122"/>
                          <a:ea typeface="+mn-ea"/>
                        </a:rPr>
                        <a:t>0</a:t>
                      </a:r>
                      <a:endParaRPr lang="zh-CN" altLang="en-US" sz="1000" b="1" i="1" u="none" strike="noStrike" dirty="0" smtClean="0">
                        <a:solidFill>
                          <a:srgbClr val="000000"/>
                        </a:solidFill>
                        <a:effectLst/>
                        <a:latin typeface="DengXian" panose="02010600030101010101" pitchFamily="2" charset="-122"/>
                        <a:ea typeface="+mn-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FF0000"/>
                        </a:solidFill>
                        <a:effectLst/>
                        <a:latin typeface="DengXian" panose="02010600030101010101" pitchFamily="2" charset="-122"/>
                        <a:ea typeface="+mn-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endParaRPr lang="zh-CN" altLang="en-US" sz="10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20430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0">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商用软件或硬件的技术咨询费用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FF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差旅费</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FF0000"/>
                          </a:solidFill>
                          <a:effectLst/>
                          <a:latin typeface="Arial" panose="020B0604020202020204" pitchFamily="34" charset="0"/>
                          <a:ea typeface="等线" panose="02010600030101010101" pitchFamily="2" charset="-122"/>
                        </a:rPr>
                        <a:t>1</a:t>
                      </a:r>
                      <a:r>
                        <a:rPr lang="zh-CN" altLang="en-US" sz="1000" b="0" i="1" u="none" strike="noStrike" dirty="0">
                          <a:solidFill>
                            <a:srgbClr val="FF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0</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FF0000"/>
                          </a:solidFill>
                          <a:effectLst/>
                          <a:latin typeface="Arial" panose="020B0604020202020204" pitchFamily="34" charset="0"/>
                          <a:ea typeface="等线" panose="02010600030101010101" pitchFamily="2" charset="-122"/>
                        </a:rPr>
                        <a:t>1</a:t>
                      </a:r>
                      <a:endParaRPr lang="zh-CN" altLang="en-US" sz="1000" b="0" i="1" u="none" strike="noStrike" dirty="0">
                        <a:solidFill>
                          <a:srgbClr val="FF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会议费</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FF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　其他费用，信号调理研发或采购，一些闭源库的</a:t>
                      </a:r>
                      <a:r>
                        <a:rPr lang="zh-CN" altLang="en-US" sz="1000" b="0" i="1" u="none" strike="noStrike" smtClean="0">
                          <a:solidFill>
                            <a:srgbClr val="000000"/>
                          </a:solidFill>
                          <a:effectLst/>
                          <a:latin typeface="DengXian" panose="02010600030101010101" pitchFamily="2" charset="-122"/>
                          <a:ea typeface="DengXian" panose="02010600030101010101" pitchFamily="2" charset="-122"/>
                        </a:rPr>
                        <a:t>购买调用。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206635">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311833">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smtClean="0">
                          <a:solidFill>
                            <a:srgbClr val="FF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4</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考虑购买</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商用软件</a:t>
                      </a:r>
                      <a:r>
                        <a:rPr lang="en-US" altLang="zh-CN"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SharePoint</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或</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明道云，根据研发情况可能购买</a:t>
                      </a:r>
                      <a:r>
                        <a:rPr lang="en-US" altLang="zh-CN" sz="1000" b="0" i="1" u="none" strike="noStrike" kern="1200" dirty="0" err="1" smtClean="0">
                          <a:solidFill>
                            <a:srgbClr val="000000"/>
                          </a:solidFill>
                          <a:effectLst/>
                          <a:latin typeface="DengXian" panose="02010600030101010101" pitchFamily="2" charset="-122"/>
                          <a:ea typeface="DengXian" panose="02010600030101010101" pitchFamily="2" charset="-122"/>
                          <a:cs typeface="+mn-cs"/>
                        </a:rPr>
                        <a:t>Labview</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a:t>
                      </a:r>
                      <a:r>
                        <a:rPr lang="en-US" altLang="zh-CN"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SPSS</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26</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26</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部分程序外包费用，其中数字化选型工具</a:t>
                      </a:r>
                      <a:r>
                        <a:rPr lang="en-US" altLang="zh-CN"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50%</a:t>
                      </a:r>
                      <a:r>
                        <a:rPr lang="zh-CN" altLang="en-US" sz="1000" b="0" i="1" u="none" strike="noStrike" kern="1200" dirty="0" smtClean="0">
                          <a:solidFill>
                            <a:srgbClr val="000000"/>
                          </a:solidFill>
                          <a:effectLst/>
                          <a:latin typeface="DengXian" panose="02010600030101010101" pitchFamily="2" charset="-122"/>
                          <a:ea typeface="+mn-ea"/>
                          <a:cs typeface="+mn-cs"/>
                        </a:rPr>
                        <a:t>，数字化计算工具</a:t>
                      </a:r>
                      <a:r>
                        <a:rPr lang="en-US" altLang="zh-CN" sz="1000" b="0" i="1" u="none" strike="noStrike" kern="1200" smtClean="0">
                          <a:solidFill>
                            <a:srgbClr val="000000"/>
                          </a:solidFill>
                          <a:effectLst/>
                          <a:latin typeface="DengXian" panose="02010600030101010101" pitchFamily="2" charset="-122"/>
                          <a:ea typeface="+mn-ea"/>
                          <a:cs typeface="+mn-cs"/>
                        </a:rPr>
                        <a:t>40</a:t>
                      </a:r>
                      <a:r>
                        <a:rPr lang="en-US" altLang="zh-CN" sz="1000" b="0" i="1" u="none" strike="noStrike" kern="1200" dirty="0" smtClean="0">
                          <a:solidFill>
                            <a:srgbClr val="000000"/>
                          </a:solidFill>
                          <a:effectLst/>
                          <a:latin typeface="DengXian" panose="02010600030101010101" pitchFamily="2" charset="-122"/>
                          <a:ea typeface="+mn-ea"/>
                          <a:cs typeface="+mn-cs"/>
                        </a:rPr>
                        <a:t>%</a:t>
                      </a:r>
                      <a:r>
                        <a:rPr lang="zh-CN" altLang="en-US" sz="1000" b="0" i="1" u="none" strike="noStrike" kern="1200" dirty="0" smtClean="0">
                          <a:solidFill>
                            <a:srgbClr val="000000"/>
                          </a:solidFill>
                          <a:effectLst/>
                          <a:latin typeface="DengXian" panose="02010600030101010101" pitchFamily="2" charset="-122"/>
                          <a:ea typeface="+mn-ea"/>
                          <a:cs typeface="+mn-cs"/>
                        </a:rPr>
                        <a:t>，数字化管理工具二次开发</a:t>
                      </a:r>
                      <a:r>
                        <a:rPr lang="en-US" altLang="zh-CN" sz="1000" b="0" i="1" u="none" strike="noStrike" kern="1200" dirty="0" smtClean="0">
                          <a:solidFill>
                            <a:srgbClr val="000000"/>
                          </a:solidFill>
                          <a:effectLst/>
                          <a:latin typeface="DengXian" panose="02010600030101010101" pitchFamily="2" charset="-122"/>
                          <a:ea typeface="+mn-ea"/>
                          <a:cs typeface="+mn-cs"/>
                        </a:rPr>
                        <a:t>10%</a:t>
                      </a:r>
                      <a:endPar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9289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0093CA"/>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3785652"/>
          </a:xfrm>
          <a:prstGeom prst="rect">
            <a:avLst/>
          </a:prstGeom>
        </p:spPr>
        <p:txBody>
          <a:bodyPr wrap="square">
            <a:spAutoFit/>
          </a:bodyPr>
          <a:lstStyle/>
          <a:p>
            <a:pPr lvl="0">
              <a:lnSpc>
                <a:spcPct val="150000"/>
              </a:lnSpc>
              <a:defRPr/>
            </a:pP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描述：</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项目涉及的资产投资</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en-US" sz="20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固定资产</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还是</a:t>
            </a:r>
            <a:r>
              <a:rPr lang="zh-CN" altLang="en-US" sz="2000"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无形资产</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无形资产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为什么需要资产预算，说明其必要性？</a:t>
            </a:r>
            <a:endParaRPr lang="en-US" altLang="zh-CN"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核心算法自研，部分软件外包，术业有专攻。</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具体说明固定资产、无形资产分别指的是哪些？</a:t>
            </a:r>
            <a:endParaRPr lang="en-US" altLang="zh-CN"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无形资产：选型经验的数字化提炼，加强传承</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无形资产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：数字化办公能力提高，原代码、程序，软件著作权。</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3799683834"/>
              </p:ext>
            </p:extLst>
          </p:nvPr>
        </p:nvGraphicFramePr>
        <p:xfrm>
          <a:off x="472411" y="1477926"/>
          <a:ext cx="10893793" cy="4954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600225611"/>
              </p:ext>
            </p:extLst>
          </p:nvPr>
        </p:nvGraphicFramePr>
        <p:xfrm>
          <a:off x="378941" y="1664098"/>
          <a:ext cx="11467315" cy="3268357"/>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朱秀贤</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a:t>
                      </a:r>
                      <a:r>
                        <a:rPr lang="zh-CN" altLang="en-US" sz="1400" b="0" i="0" u="none" strike="noStrike">
                          <a:solidFill>
                            <a:srgbClr val="000000"/>
                          </a:solidFill>
                          <a:effectLst/>
                          <a:latin typeface="微软雅黑" panose="020B0503020204020204" pitchFamily="34" charset="-122"/>
                          <a:ea typeface="微软雅黑" panose="020B0503020204020204" pitchFamily="34" charset="-122"/>
                        </a:rPr>
                        <a:t>“信号调理” </a:t>
                      </a:r>
                      <a:r>
                        <a:rPr lang="zh-CN" altLang="en-US" sz="1400" b="0" i="0" u="none" strike="noStrike" smtClean="0">
                          <a:solidFill>
                            <a:srgbClr val="000000"/>
                          </a:solidFill>
                          <a:effectLst/>
                          <a:latin typeface="微软雅黑" panose="020B0503020204020204" pitchFamily="34" charset="-122"/>
                          <a:ea typeface="微软雅黑" panose="020B0503020204020204" pitchFamily="34" charset="-122"/>
                        </a:rPr>
                        <a:t>。</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付厚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sp>
        <p:nvSpPr>
          <p:cNvPr id="14" name="文本框 13"/>
          <p:cNvSpPr txBox="1"/>
          <p:nvPr/>
        </p:nvSpPr>
        <p:spPr>
          <a:xfrm>
            <a:off x="7575021" y="1486253"/>
            <a:ext cx="4619239" cy="646331"/>
          </a:xfrm>
          <a:prstGeom prst="rect">
            <a:avLst/>
          </a:prstGeom>
          <a:noFill/>
        </p:spPr>
        <p:txBody>
          <a:bodyPr wrap="square" rtlCol="0">
            <a:spAutoFit/>
          </a:bodyPr>
          <a:lstStyle/>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完成以往设计经验的数字化提取与导入。</a:t>
            </a:r>
          </a:p>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结合数字化运行边界计算结果，提供子部件的数字化选型结论或参数范围建议</a:t>
            </a:r>
            <a:r>
              <a:rPr lang="zh-CN" altLang="en-US" sz="12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a:t>
            </a:r>
            <a:endPar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7575021" y="2348782"/>
            <a:ext cx="4619240" cy="646331"/>
          </a:xfrm>
          <a:prstGeom prst="rect">
            <a:avLst/>
          </a:prstGeom>
          <a:noFill/>
        </p:spPr>
        <p:txBody>
          <a:bodyPr wrap="square" rtlCol="0">
            <a:spAutoFit/>
          </a:bodyPr>
          <a:lstStyle/>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通过物理模型的计算，生成多项有价值的、能够指导设计的参数或边界能力。</a:t>
            </a:r>
          </a:p>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为数字化设计选型工具提供输入。</a:t>
            </a:r>
          </a:p>
        </p:txBody>
      </p:sp>
      <p:sp>
        <p:nvSpPr>
          <p:cNvPr id="18" name="文本框 17"/>
          <p:cNvSpPr txBox="1"/>
          <p:nvPr/>
        </p:nvSpPr>
        <p:spPr>
          <a:xfrm>
            <a:off x="7575019" y="3183262"/>
            <a:ext cx="4619242" cy="830997"/>
          </a:xfrm>
          <a:prstGeom prst="rect">
            <a:avLst/>
          </a:prstGeom>
          <a:noFill/>
        </p:spPr>
        <p:txBody>
          <a:bodyPr wrap="square" rtlCol="0">
            <a:spAutoFit/>
          </a:bodyPr>
          <a:lstStyle/>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搭建半实物</a:t>
            </a:r>
            <a:r>
              <a:rPr lang="en-US" altLang="zh-CN"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HIL</a:t>
            </a:r>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仿真测试平台，服务变流器进行故障工况与特殊工况的性能测试，与算法开发。</a:t>
            </a:r>
          </a:p>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降低大功率测试平台的搭建或使用成本。</a:t>
            </a:r>
          </a:p>
          <a:p>
            <a:pPr lvl="0"/>
            <a:endParaRPr lang="zh-CN" altLang="en-US" sz="12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7575018" y="4026750"/>
            <a:ext cx="4619242" cy="830997"/>
          </a:xfrm>
          <a:prstGeom prst="rect">
            <a:avLst/>
          </a:prstGeom>
          <a:noFill/>
        </p:spPr>
        <p:txBody>
          <a:bodyPr wrap="square" rtlCol="0">
            <a:spAutoFit/>
          </a:bodyPr>
          <a:lstStyle/>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发电机变流器联调数据获取。</a:t>
            </a:r>
          </a:p>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独立的数据后处理平台，进行相关计算。</a:t>
            </a:r>
          </a:p>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联调测试分析报告自动生成。</a:t>
            </a:r>
          </a:p>
          <a:p>
            <a:pPr lvl="0"/>
            <a:endParaRPr lang="zh-CN" altLang="en-US" sz="12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7575017" y="4869638"/>
            <a:ext cx="5115618" cy="461665"/>
          </a:xfrm>
          <a:prstGeom prst="rect">
            <a:avLst/>
          </a:prstGeom>
          <a:noFill/>
        </p:spPr>
        <p:txBody>
          <a:bodyPr wrap="square" rtlCol="0">
            <a:spAutoFit/>
          </a:bodyPr>
          <a:lstStyle/>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将电气图纸整合进</a:t>
            </a:r>
            <a:r>
              <a:rPr lang="en-US" altLang="zh-CN"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EPLAN</a:t>
            </a:r>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标准化模板中</a:t>
            </a:r>
          </a:p>
          <a:p>
            <a:pPr lvl="0"/>
            <a:r>
              <a:rPr lang="en-US" altLang="zh-CN"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EPLAN</a:t>
            </a:r>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中接口信息原理图纸、外形图纸相互关联管理。</a:t>
            </a:r>
          </a:p>
        </p:txBody>
      </p:sp>
      <p:sp>
        <p:nvSpPr>
          <p:cNvPr id="21" name="文本框 20"/>
          <p:cNvSpPr txBox="1"/>
          <p:nvPr/>
        </p:nvSpPr>
        <p:spPr>
          <a:xfrm>
            <a:off x="7575016" y="5718596"/>
            <a:ext cx="4619245" cy="646331"/>
          </a:xfrm>
          <a:prstGeom prst="rect">
            <a:avLst/>
          </a:prstGeom>
          <a:noFill/>
        </p:spPr>
        <p:txBody>
          <a:bodyPr wrap="square" rtlCol="0">
            <a:spAutoFit/>
          </a:bodyPr>
          <a:lstStyle/>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建立完善的文档</a:t>
            </a:r>
            <a:r>
              <a:rPr lang="zh-CN" altLang="en-US" sz="12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管理，</a:t>
            </a:r>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关联物料的协同管理等</a:t>
            </a:r>
          </a:p>
          <a:p>
            <a:pPr lvl="0"/>
            <a:r>
              <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rPr>
              <a:t>开发设计经验的数据库系统，形成数字化的参数快速查询和设计指导</a:t>
            </a:r>
            <a:r>
              <a:rPr lang="zh-CN" altLang="en-US" sz="12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能力，整合进公司</a:t>
            </a:r>
            <a:r>
              <a:rPr lang="en-US" altLang="zh-CN" sz="1200" dirty="0" smtClean="0">
                <a:solidFill>
                  <a:prstClr val="black">
                    <a:hueOff val="0"/>
                    <a:satOff val="0"/>
                    <a:lumOff val="0"/>
                    <a:alphaOff val="0"/>
                  </a:prstClr>
                </a:solidFill>
                <a:latin typeface="微软雅黑" panose="020B0503020204020204" pitchFamily="34" charset="-122"/>
                <a:ea typeface="微软雅黑" panose="020B0503020204020204" pitchFamily="34" charset="-122"/>
              </a:rPr>
              <a:t>TC</a:t>
            </a:r>
            <a:endParaRPr lang="zh-CN" altLang="en-US" sz="1200" dirty="0">
              <a:solidFill>
                <a:prstClr val="black">
                  <a:hueOff val="0"/>
                  <a:satOff val="0"/>
                  <a:lumOff val="0"/>
                  <a:alphaOff val="0"/>
                </a:prst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6068337" y="1486253"/>
            <a:ext cx="1465235" cy="4932000"/>
          </a:xfrm>
          <a:prstGeom prst="rect">
            <a:avLst/>
          </a:prstGeom>
        </p:spPr>
      </p:pic>
    </p:spTree>
    <p:extLst>
      <p:ext uri="{BB962C8B-B14F-4D97-AF65-F5344CB8AC3E}">
        <p14:creationId xmlns:p14="http://schemas.microsoft.com/office/powerpoint/2010/main" val="22084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2.5E-6 2.59259E-6 L -0.25 2.59259E-6 " pathEditMode="relative" rAng="0" ptsTypes="AA">
                                      <p:cBhvr>
                                        <p:cTn id="6" dur="1000" fill="hold"/>
                                        <p:tgtEl>
                                          <p:spTgt spid="3"/>
                                        </p:tgtEl>
                                        <p:attrNameLst>
                                          <p:attrName>ppt_x</p:attrName>
                                          <p:attrName>ppt_y</p:attrName>
                                        </p:attrNameLst>
                                      </p:cBhvr>
                                      <p:rCtr x="-12500" y="0"/>
                                    </p:animMotion>
                                  </p:childTnLst>
                                </p:cTn>
                              </p:par>
                              <p:par>
                                <p:cTn id="7" presetID="35" presetClass="path" presetSubtype="0" accel="50000" decel="50000" fill="hold" grpId="0" nodeType="withEffect">
                                  <p:stCondLst>
                                    <p:cond delay="0"/>
                                  </p:stCondLst>
                                  <p:childTnLst>
                                    <p:animMotion origin="layout" path="M 0 0 L -0.25 0 E" pathEditMode="relative" ptsTypes="">
                                      <p:cBhvr>
                                        <p:cTn id="8" dur="1000" fill="hold"/>
                                        <p:tgtEl>
                                          <p:spTgt spid="14"/>
                                        </p:tgtEl>
                                        <p:attrNameLst>
                                          <p:attrName>ppt_x</p:attrName>
                                          <p:attrName>ppt_y</p:attrName>
                                        </p:attrNameLst>
                                      </p:cBhvr>
                                    </p:animMotion>
                                  </p:childTnLst>
                                </p:cTn>
                              </p:par>
                              <p:par>
                                <p:cTn id="9" presetID="35" presetClass="path" presetSubtype="0" accel="50000" decel="50000" fill="hold" grpId="0" nodeType="withEffect">
                                  <p:stCondLst>
                                    <p:cond delay="0"/>
                                  </p:stCondLst>
                                  <p:childTnLst>
                                    <p:animMotion origin="layout" path="M 0 0 L -0.25 0 E" pathEditMode="relative" ptsTypes="">
                                      <p:cBhvr>
                                        <p:cTn id="10" dur="1000" fill="hold"/>
                                        <p:tgtEl>
                                          <p:spTgt spid="17"/>
                                        </p:tgtEl>
                                        <p:attrNameLst>
                                          <p:attrName>ppt_x</p:attrName>
                                          <p:attrName>ppt_y</p:attrName>
                                        </p:attrNameLst>
                                      </p:cBhvr>
                                    </p:animMotion>
                                  </p:childTnLst>
                                </p:cTn>
                              </p:par>
                              <p:par>
                                <p:cTn id="11" presetID="35" presetClass="path" presetSubtype="0" accel="50000" decel="50000" fill="hold" grpId="0" nodeType="withEffect">
                                  <p:stCondLst>
                                    <p:cond delay="0"/>
                                  </p:stCondLst>
                                  <p:childTnLst>
                                    <p:animMotion origin="layout" path="M 0 0 L -0.25 0 E" pathEditMode="relative" ptsTypes="">
                                      <p:cBhvr>
                                        <p:cTn id="12" dur="1000" fill="hold"/>
                                        <p:tgtEl>
                                          <p:spTgt spid="18"/>
                                        </p:tgtEl>
                                        <p:attrNameLst>
                                          <p:attrName>ppt_x</p:attrName>
                                          <p:attrName>ppt_y</p:attrName>
                                        </p:attrNameLst>
                                      </p:cBhvr>
                                    </p:animMotion>
                                  </p:childTnLst>
                                </p:cTn>
                              </p:par>
                              <p:par>
                                <p:cTn id="13" presetID="35" presetClass="path" presetSubtype="0" accel="50000" decel="50000" fill="hold" grpId="0" nodeType="withEffect">
                                  <p:stCondLst>
                                    <p:cond delay="0"/>
                                  </p:stCondLst>
                                  <p:childTnLst>
                                    <p:animMotion origin="layout" path="M 0 0 L -0.25 0 E" pathEditMode="relative" ptsTypes="">
                                      <p:cBhvr>
                                        <p:cTn id="14" dur="1000" fill="hold"/>
                                        <p:tgtEl>
                                          <p:spTgt spid="19"/>
                                        </p:tgtEl>
                                        <p:attrNameLst>
                                          <p:attrName>ppt_x</p:attrName>
                                          <p:attrName>ppt_y</p:attrName>
                                        </p:attrNameLst>
                                      </p:cBhvr>
                                    </p:animMotion>
                                  </p:childTnLst>
                                </p:cTn>
                              </p:par>
                              <p:par>
                                <p:cTn id="15" presetID="35" presetClass="path" presetSubtype="0" accel="50000" decel="50000" fill="hold" grpId="0" nodeType="withEffect">
                                  <p:stCondLst>
                                    <p:cond delay="0"/>
                                  </p:stCondLst>
                                  <p:childTnLst>
                                    <p:animMotion origin="layout" path="M 0 0 L -0.25 0 E" pathEditMode="relative" ptsTypes="">
                                      <p:cBhvr>
                                        <p:cTn id="16" dur="1000" fill="hold"/>
                                        <p:tgtEl>
                                          <p:spTgt spid="20"/>
                                        </p:tgtEl>
                                        <p:attrNameLst>
                                          <p:attrName>ppt_x</p:attrName>
                                          <p:attrName>ppt_y</p:attrName>
                                        </p:attrNameLst>
                                      </p:cBhvr>
                                    </p:animMotion>
                                  </p:childTnLst>
                                </p:cTn>
                              </p:par>
                              <p:par>
                                <p:cTn id="17" presetID="35" presetClass="path" presetSubtype="0" accel="50000" decel="50000" fill="hold" grpId="0" nodeType="withEffect">
                                  <p:stCondLst>
                                    <p:cond delay="0"/>
                                  </p:stCondLst>
                                  <p:childTnLst>
                                    <p:animMotion origin="layout" path="M 0 0 L -0.25 0 E" pathEditMode="relative" ptsTypes="">
                                      <p:cBhvr>
                                        <p:cTn id="18" dur="1000" fill="hold"/>
                                        <p:tgtEl>
                                          <p:spTgt spid="2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18" grpId="0"/>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3634395" y="3151010"/>
            <a:ext cx="1906147" cy="646331"/>
          </a:xfrm>
          <a:prstGeom prst="rect">
            <a:avLst/>
          </a:prstGeom>
          <a:noFill/>
          <a:ln>
            <a:solidFill>
              <a:schemeClr val="accent1"/>
            </a:solidFill>
          </a:ln>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电气部件数字化选型</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发电机，变流器参数优化增</a:t>
            </a:r>
            <a:r>
              <a:rPr lang="zh-CN" altLang="en-US" sz="1200" dirty="0">
                <a:latin typeface="微软雅黑" panose="020B0503020204020204" pitchFamily="34" charset="-122"/>
                <a:ea typeface="微软雅黑" panose="020B0503020204020204" pitchFamily="34" charset="-122"/>
              </a:rPr>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179269" y="262813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1C77957F-B54B-4402-841F-93C31BBC641C}"/>
              </a:ext>
            </a:extLst>
          </p:cNvPr>
          <p:cNvSpPr txBox="1"/>
          <p:nvPr/>
        </p:nvSpPr>
        <p:spPr>
          <a:xfrm>
            <a:off x="1268557" y="3236406"/>
            <a:ext cx="1906147" cy="646331"/>
          </a:xfrm>
          <a:prstGeom prst="rect">
            <a:avLst/>
          </a:prstGeom>
          <a:noFill/>
          <a:ln>
            <a:solidFill>
              <a:schemeClr val="accent1"/>
            </a:solidFill>
          </a:ln>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数据库参数快速查询与设计指导。</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方案快速设计。</a:t>
            </a:r>
            <a:endParaRPr lang="zh-CN" altLang="en-US" sz="1200" dirty="0">
              <a:latin typeface="微软雅黑" panose="020B0503020204020204" pitchFamily="34" charset="-122"/>
              <a:ea typeface="微软雅黑" panose="020B0503020204020204" pitchFamily="34" charset="-122"/>
            </a:endParaRP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019501" y="279821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995DF00-C991-4E20-8078-499A57062FB8}"/>
              </a:ext>
            </a:extLst>
          </p:cNvPr>
          <p:cNvSpPr txBox="1"/>
          <p:nvPr/>
        </p:nvSpPr>
        <p:spPr>
          <a:xfrm>
            <a:off x="7491022" y="3033696"/>
            <a:ext cx="2200330" cy="1015663"/>
          </a:xfrm>
          <a:prstGeom prst="rect">
            <a:avLst/>
          </a:prstGeom>
          <a:noFill/>
          <a:ln>
            <a:solidFill>
              <a:schemeClr val="accent1"/>
            </a:solidFill>
          </a:ln>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参数动态调节，辅助测试</a:t>
            </a:r>
            <a:endParaRPr lang="en-US" altLang="zh-CN" sz="1200" dirty="0" smtClean="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数字化模型修正</a:t>
            </a:r>
            <a:endParaRPr lang="en-US" altLang="zh-CN" sz="1200" dirty="0" smtClean="0">
              <a:latin typeface="微软雅黑" panose="020B0503020204020204" pitchFamily="34" charset="-122"/>
              <a:ea typeface="微软雅黑" panose="020B0503020204020204" pitchFamily="34" charset="-122"/>
            </a:endParaRPr>
          </a:p>
          <a:p>
            <a:endParaRPr lang="en-US" altLang="zh-CN" sz="1200" dirty="0">
              <a:latin typeface="微软雅黑" panose="020B0503020204020204" pitchFamily="34" charset="-122"/>
              <a:ea typeface="微软雅黑" panose="020B0503020204020204" pitchFamily="34" charset="-122"/>
            </a:endParaRPr>
          </a:p>
          <a:p>
            <a:r>
              <a:rPr lang="zh-CN" altLang="en-US" sz="1200" dirty="0" smtClean="0">
                <a:latin typeface="微软雅黑" panose="020B0503020204020204" pitchFamily="34" charset="-122"/>
                <a:ea typeface="微软雅黑" panose="020B0503020204020204" pitchFamily="34" charset="-122"/>
              </a:rPr>
              <a:t>联</a:t>
            </a:r>
            <a:r>
              <a:rPr lang="zh-CN" altLang="en-US" sz="1200" dirty="0">
                <a:latin typeface="微软雅黑" panose="020B0503020204020204" pitchFamily="34" charset="-122"/>
                <a:ea typeface="微软雅黑" panose="020B0503020204020204" pitchFamily="34" charset="-122"/>
              </a:rPr>
              <a:t>调测试数据自动化分析工具。</a:t>
            </a:r>
          </a:p>
          <a:p>
            <a:endParaRPr lang="zh-CN" altLang="en-US" sz="1200" dirty="0">
              <a:latin typeface="微软雅黑" panose="020B0503020204020204" pitchFamily="34" charset="-122"/>
              <a:ea typeface="微软雅黑" panose="020B0503020204020204" pitchFamily="34" charset="-122"/>
            </a:endParaRPr>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8434580" y="25735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 name="梯形 37"/>
          <p:cNvSpPr/>
          <p:nvPr/>
        </p:nvSpPr>
        <p:spPr>
          <a:xfrm rot="5400000">
            <a:off x="2071716" y="1526130"/>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9" name="矩形 38"/>
          <p:cNvSpPr/>
          <p:nvPr/>
        </p:nvSpPr>
        <p:spPr>
          <a:xfrm>
            <a:off x="1791696" y="2289579"/>
            <a:ext cx="595035" cy="338554"/>
          </a:xfrm>
          <a:prstGeom prst="rect">
            <a:avLst/>
          </a:prstGeom>
        </p:spPr>
        <p:txBody>
          <a:bodyPr wrap="none">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cs typeface="+mn-ea"/>
                <a:sym typeface="+mn-lt"/>
              </a:rPr>
              <a:t>概念</a:t>
            </a:r>
            <a:endParaRPr lang="en-US" altLang="zh-CN" sz="1600" b="1" dirty="0" smtClean="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40" name="组合 39"/>
          <p:cNvGrpSpPr/>
          <p:nvPr/>
        </p:nvGrpSpPr>
        <p:grpSpPr>
          <a:xfrm>
            <a:off x="6270376" y="1708408"/>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latin typeface="微软雅黑" panose="020B0503020204020204" pitchFamily="34" charset="-122"/>
                  <a:ea typeface="微软雅黑" panose="020B0503020204020204" pitchFamily="34" charset="-122"/>
                  <a:cs typeface="+mn-ea"/>
                  <a:sym typeface="+mn-lt"/>
                </a:rPr>
                <a:t> </a:t>
              </a:r>
              <a:r>
                <a:rPr lang="zh-CN" altLang="en-US" sz="1100" b="1" dirty="0" smtClean="0">
                  <a:latin typeface="微软雅黑" panose="020B0503020204020204" pitchFamily="34" charset="-122"/>
                  <a:ea typeface="微软雅黑" panose="020B0503020204020204" pitchFamily="34" charset="-122"/>
                  <a:cs typeface="+mn-ea"/>
                  <a:sym typeface="+mn-lt"/>
                </a:rPr>
                <a:t>车间生产</a:t>
              </a:r>
              <a:endParaRPr lang="zh-CN" altLang="en-US" sz="1100" b="1" dirty="0">
                <a:latin typeface="微软雅黑" panose="020B0503020204020204" pitchFamily="34" charset="-122"/>
                <a:ea typeface="微软雅黑" panose="020B0503020204020204" pitchFamily="34" charset="-122"/>
                <a:cs typeface="+mn-ea"/>
                <a:sym typeface="+mn-lt"/>
              </a:endParaRPr>
            </a:p>
          </p:txBody>
        </p:sp>
      </p:grpSp>
      <p:grpSp>
        <p:nvGrpSpPr>
          <p:cNvPr id="41" name="组合 40"/>
          <p:cNvGrpSpPr/>
          <p:nvPr/>
        </p:nvGrpSpPr>
        <p:grpSpPr>
          <a:xfrm>
            <a:off x="8279720" y="1731685"/>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latin typeface="微软雅黑" panose="020B0503020204020204" pitchFamily="34" charset="-122"/>
                  <a:ea typeface="微软雅黑" panose="020B0503020204020204" pitchFamily="34" charset="-122"/>
                  <a:cs typeface="+mn-ea"/>
                  <a:sym typeface="+mn-lt"/>
                </a:rPr>
                <a:t>小批量安装</a:t>
              </a:r>
              <a:endParaRPr lang="zh-CN" altLang="en-US" sz="1100" b="1" dirty="0">
                <a:latin typeface="微软雅黑" panose="020B0503020204020204" pitchFamily="34" charset="-122"/>
                <a:ea typeface="微软雅黑" panose="020B0503020204020204" pitchFamily="34" charset="-122"/>
                <a:cs typeface="+mn-ea"/>
                <a:sym typeface="+mn-lt"/>
              </a:endParaRPr>
            </a:p>
          </p:txBody>
        </p:sp>
      </p:grpSp>
      <p:sp>
        <p:nvSpPr>
          <p:cNvPr id="43" name="矩形 42"/>
          <p:cNvSpPr/>
          <p:nvPr/>
        </p:nvSpPr>
        <p:spPr>
          <a:xfrm>
            <a:off x="4467743" y="2330178"/>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4" name="矩形 43"/>
          <p:cNvSpPr/>
          <p:nvPr/>
        </p:nvSpPr>
        <p:spPr>
          <a:xfrm>
            <a:off x="5524197" y="2282581"/>
            <a:ext cx="2650085" cy="338554"/>
          </a:xfrm>
          <a:prstGeom prst="rect">
            <a:avLst/>
          </a:prstGeom>
        </p:spPr>
        <p:txBody>
          <a:bodyPr wrap="none">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cs typeface="+mn-ea"/>
                <a:sym typeface="+mn-lt"/>
              </a:rPr>
              <a:t>开发                           验证</a:t>
            </a:r>
            <a:endParaRPr lang="zh-CN" altLang="en-US" sz="16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5" name="矩形 44"/>
          <p:cNvSpPr/>
          <p:nvPr/>
        </p:nvSpPr>
        <p:spPr>
          <a:xfrm>
            <a:off x="8841956" y="2333455"/>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6" name="矩形 45"/>
          <p:cNvSpPr/>
          <p:nvPr/>
        </p:nvSpPr>
        <p:spPr>
          <a:xfrm>
            <a:off x="9295039" y="2284540"/>
            <a:ext cx="1005403" cy="338554"/>
          </a:xfrm>
          <a:prstGeom prst="rect">
            <a:avLst/>
          </a:prstGeom>
        </p:spPr>
        <p:txBody>
          <a:bodyPr wrap="none">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cs typeface="+mn-ea"/>
                <a:sym typeface="+mn-lt"/>
              </a:rPr>
              <a:t>生命周期</a:t>
            </a:r>
            <a:endParaRPr lang="en-US" altLang="zh-CN" sz="1600" b="1" dirty="0" smtClea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7" name="流程图: 合并 46"/>
          <p:cNvSpPr/>
          <p:nvPr/>
        </p:nvSpPr>
        <p:spPr>
          <a:xfrm>
            <a:off x="7200468" y="1988468"/>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6849239" y="1718586"/>
            <a:ext cx="1069524" cy="261610"/>
          </a:xfrm>
          <a:prstGeom prst="rect">
            <a:avLst/>
          </a:prstGeom>
        </p:spPr>
        <p:txBody>
          <a:bodyPr wrap="square">
            <a:spAutoFit/>
          </a:bodyPr>
          <a:lstStyle/>
          <a:p>
            <a:pPr algn="ctr"/>
            <a:r>
              <a:rPr lang="en-US" altLang="zh-CN" sz="1100" b="1" dirty="0" smtClean="0">
                <a:latin typeface="微软雅黑" panose="020B0503020204020204" pitchFamily="34" charset="-122"/>
                <a:ea typeface="微软雅黑" panose="020B0503020204020204" pitchFamily="34" charset="-122"/>
                <a:cs typeface="+mn-ea"/>
                <a:sym typeface="+mn-lt"/>
              </a:rPr>
              <a:t> </a:t>
            </a:r>
            <a:r>
              <a:rPr lang="zh-CN" altLang="en-US" sz="1100" b="1" dirty="0" smtClean="0">
                <a:latin typeface="微软雅黑" panose="020B0503020204020204" pitchFamily="34" charset="-122"/>
                <a:ea typeface="微软雅黑" panose="020B0503020204020204" pitchFamily="34" charset="-122"/>
                <a:cs typeface="+mn-ea"/>
                <a:sym typeface="+mn-lt"/>
              </a:rPr>
              <a:t>样机安装</a:t>
            </a:r>
            <a:endParaRPr lang="zh-CN" altLang="en-US" sz="1100" b="1" dirty="0">
              <a:latin typeface="微软雅黑" panose="020B0503020204020204" pitchFamily="34" charset="-122"/>
              <a:ea typeface="微软雅黑" panose="020B0503020204020204" pitchFamily="34" charset="-122"/>
              <a:cs typeface="+mn-ea"/>
              <a:sym typeface="+mn-lt"/>
            </a:endParaRPr>
          </a:p>
        </p:txBody>
      </p:sp>
      <p:sp>
        <p:nvSpPr>
          <p:cNvPr id="57" name="梯形 56"/>
          <p:cNvSpPr/>
          <p:nvPr/>
        </p:nvSpPr>
        <p:spPr>
          <a:xfrm rot="5400000">
            <a:off x="3703430" y="1893598"/>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8" name="矩形 57"/>
          <p:cNvSpPr/>
          <p:nvPr/>
        </p:nvSpPr>
        <p:spPr>
          <a:xfrm>
            <a:off x="3776164" y="2298102"/>
            <a:ext cx="595035" cy="338554"/>
          </a:xfrm>
          <a:prstGeom prst="rect">
            <a:avLst/>
          </a:prstGeom>
        </p:spPr>
        <p:txBody>
          <a:bodyPr wrap="none">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cs typeface="+mn-ea"/>
                <a:sym typeface="+mn-lt"/>
              </a:rPr>
              <a:t>计划</a:t>
            </a:r>
            <a:endParaRPr lang="en-US" altLang="zh-CN" sz="1600" b="1" dirty="0" smtClean="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文本框 24">
            <a:extLst>
              <a:ext uri="{FF2B5EF4-FFF2-40B4-BE49-F238E27FC236}">
                <a16:creationId xmlns:a16="http://schemas.microsoft.com/office/drawing/2014/main" id="{3995DF00-C991-4E20-8078-499A57062FB8}"/>
              </a:ext>
            </a:extLst>
          </p:cNvPr>
          <p:cNvSpPr txBox="1"/>
          <p:nvPr/>
        </p:nvSpPr>
        <p:spPr>
          <a:xfrm>
            <a:off x="6069382" y="3043010"/>
            <a:ext cx="1165440" cy="461665"/>
          </a:xfrm>
          <a:prstGeom prst="rect">
            <a:avLst/>
          </a:prstGeom>
          <a:noFill/>
          <a:ln>
            <a:solidFill>
              <a:schemeClr val="accent1"/>
            </a:solidFill>
          </a:ln>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HIL</a:t>
            </a:r>
            <a:r>
              <a:rPr lang="zh-CN" altLang="en-US" sz="1200" dirty="0" smtClean="0">
                <a:latin typeface="微软雅黑" panose="020B0503020204020204" pitchFamily="34" charset="-122"/>
                <a:ea typeface="微软雅黑" panose="020B0503020204020204" pitchFamily="34" charset="-122"/>
              </a:rPr>
              <a:t>半实物仿真</a:t>
            </a:r>
            <a:endParaRPr lang="zh-CN" altLang="en-US" sz="1200" dirty="0">
              <a:latin typeface="微软雅黑" panose="020B0503020204020204" pitchFamily="34" charset="-122"/>
              <a:ea typeface="微软雅黑" panose="020B0503020204020204" pitchFamily="34" charset="-122"/>
            </a:endParaRPr>
          </a:p>
        </p:txBody>
      </p:sp>
      <p:sp>
        <p:nvSpPr>
          <p:cNvPr id="26" name="箭头: 下 29">
            <a:extLst>
              <a:ext uri="{FF2B5EF4-FFF2-40B4-BE49-F238E27FC236}">
                <a16:creationId xmlns:a16="http://schemas.microsoft.com/office/drawing/2014/main" id="{C99E77B0-B7B9-4CF7-8F90-F7BA3FE20A01}"/>
              </a:ext>
            </a:extLst>
          </p:cNvPr>
          <p:cNvSpPr/>
          <p:nvPr/>
        </p:nvSpPr>
        <p:spPr>
          <a:xfrm rot="10800000">
            <a:off x="5869042" y="258246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箭头: 下 29">
            <a:extLst>
              <a:ext uri="{FF2B5EF4-FFF2-40B4-BE49-F238E27FC236}">
                <a16:creationId xmlns:a16="http://schemas.microsoft.com/office/drawing/2014/main" id="{C99E77B0-B7B9-4CF7-8F90-F7BA3FE20A01}"/>
              </a:ext>
            </a:extLst>
          </p:cNvPr>
          <p:cNvSpPr/>
          <p:nvPr/>
        </p:nvSpPr>
        <p:spPr>
          <a:xfrm rot="10800000">
            <a:off x="7121374" y="25735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箭头: 下 28">
            <a:extLst>
              <a:ext uri="{FF2B5EF4-FFF2-40B4-BE49-F238E27FC236}">
                <a16:creationId xmlns:a16="http://schemas.microsoft.com/office/drawing/2014/main" id="{7AD8EE7D-C403-431A-88BE-01F8D3A975F1}"/>
              </a:ext>
            </a:extLst>
          </p:cNvPr>
          <p:cNvSpPr/>
          <p:nvPr/>
        </p:nvSpPr>
        <p:spPr>
          <a:xfrm rot="10800000">
            <a:off x="4496075" y="262813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6788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601297036"/>
              </p:ext>
            </p:extLst>
          </p:nvPr>
        </p:nvGraphicFramePr>
        <p:xfrm>
          <a:off x="723872" y="1609999"/>
          <a:ext cx="10744255" cy="4865395"/>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2801">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1</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选型与参数推荐：</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algn="ctr" fontAlgn="ct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2</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搭建直驱平台的概念方案快速筛选程序平台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871543"/>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3</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针对不同机型，自动进行电缆、端环尺寸设计选型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243253"/>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4</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计算变流器和发电机边界时，常用软件（如</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Matlab</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）只能针对一个暂态点（某功率， 某转速）进行计算。无法对于整个转速范围做一个快速，直观的评估。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电机</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通过双馈、鼠笼、永磁电机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以载荷要求的运行区间为基准，完成变流器及其配套的发电机的选型</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可以直观、方便地调整某个参数，以满足系统要求（也可以看出制约系统能力的点，从而提出解决方案）；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变流器、发电机工程师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数字化设计优化与安全运行边界计算：</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拟合发电机电气参数的变化规律，传递给变流器进行控制参数动态调节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1381926"/>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415014980"/>
              </p:ext>
            </p:extLst>
          </p:nvPr>
        </p:nvGraphicFramePr>
        <p:xfrm>
          <a:off x="723872" y="1609999"/>
          <a:ext cx="10744255" cy="304965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6</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硬件在环测试</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Hardware </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algn="ctr" fontAlgn="ct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发电机变流器联调工具：</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8</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电气一次二次的相关设备接口信息分布在各个技术协议或者产品说明文件中，需要查询相关文件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将文档管理整合进公司</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TC</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078313"/>
          </a:xfrm>
          <a:prstGeom prst="rect">
            <a:avLst/>
          </a:prstGeom>
        </p:spPr>
        <p:txBody>
          <a:bodyPr wrap="square">
            <a:spAutoFit/>
          </a:bodyPr>
          <a:lstStyle/>
          <a:p>
            <a:pPr algn="ctr">
              <a:lnSpc>
                <a:spcPct val="150000"/>
              </a:lnSpc>
              <a:defRPr/>
            </a:pP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1</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子部件数字化选型工具</a:t>
            </a:r>
          </a:p>
          <a:p>
            <a:pPr algn="ctr">
              <a:lnSpc>
                <a:spcPct val="150000"/>
              </a:lnSpc>
              <a:defRPr/>
            </a:pPr>
            <a:endParaRPr lang="en-US" altLang="zh-CN"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传统选型行为数字化提炼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方案</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建立选型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早期外包</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问题：开发早期涉及到各类物理模型公式，产品参数等，外包沟通量巨大</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速度慢</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。后期根据使用情况，考虑配合公司</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078313"/>
          </a:xfrm>
          <a:prstGeom prst="rect">
            <a:avLst/>
          </a:prstGeom>
        </p:spPr>
        <p:txBody>
          <a:bodyPr wrap="square">
            <a:spAutoFit/>
          </a:bodyPr>
          <a:lstStyle/>
          <a:p>
            <a:pPr algn="ctr">
              <a:lnSpc>
                <a:spcPct val="150000"/>
              </a:lnSpc>
              <a:defRPr/>
            </a:pPr>
            <a:r>
              <a:rPr lang="en-US"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数字化运行边界计算与设计优化工具</a:t>
            </a:r>
          </a:p>
          <a:p>
            <a:pPr algn="ctr">
              <a:lnSpc>
                <a:spcPct val="150000"/>
              </a:lnSpc>
              <a:defRPr/>
            </a:pPr>
            <a:endParaRPr lang="en-US" altLang="zh-CN"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物理模型数字化提炼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方案：</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报告自动生成，减少报告编写时间。</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早期外包问题：开发早期涉及到各类物理模型公式，产品参数等，外包沟通量巨大。产品使用后反馈维护升级迭代速度慢。后期根据使用情况，考虑配合公司</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接口提出外包需求</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13219</TotalTime>
  <Words>3934</Words>
  <Application>Microsoft Office PowerPoint</Application>
  <PresentationFormat>宽屏</PresentationFormat>
  <Paragraphs>836</Paragraphs>
  <Slides>32</Slides>
  <Notes>27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Kai</vt:lpstr>
      <vt:lpstr>DengXian</vt:lpstr>
      <vt:lpstr>DengXian</vt:lpstr>
      <vt:lpstr>DengXian Light</vt:lpstr>
      <vt:lpstr>宋体</vt:lpstr>
      <vt:lpstr>微软雅黑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1087</cp:revision>
  <dcterms:created xsi:type="dcterms:W3CDTF">2017-11-21T07:29:44Z</dcterms:created>
  <dcterms:modified xsi:type="dcterms:W3CDTF">2021-04-22T06:57:42Z</dcterms:modified>
</cp:coreProperties>
</file>